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4630400" cy="8229600"/>
  <p:notesSz cx="8229600" cy="146304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604B"/>
    <a:srgbClr val="A52F1B"/>
    <a:srgbClr val="983328"/>
    <a:srgbClr val="7D4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3F69959-BA1F-4200-A5A0-CBA02E3DF215}" type="slidenum">
              <a:rPr lang="en-GB" sz="1400" b="0" strike="noStrike" spc="-1">
                <a:latin typeface="Times New Roman"/>
              </a:rPr>
              <a:t>‹nº›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CB0FED6-1CCC-48D2-9892-DE8D8160C976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47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C41456F6-17E5-41DD-A5EB-2FBB4F6B7023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50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037270F1-5C64-49AB-BBD6-D85F0445AC7D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53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F7838734-7575-4663-B6F4-90CBAAE9D58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59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E7AEA724-42DC-48F4-AD31-67C52B2C6066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62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DC39FCD5-B523-4260-BB1C-73F871F7590B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65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E48CDDF6-9617-4646-9074-37BFF46B4AB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68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21621465-8BFB-4739-A2CB-381018D8F3BA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71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F32E59AF-C53E-433F-B012-89D1B91FB2A1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74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4084F01A-7A30-4239-B8C7-7387A35219B9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377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719653BB-533E-4ED5-A20C-0150E646A48C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F73595C4-C52B-4B61-B69D-64E63A48C24B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C120F992-803A-4416-AAFC-132B14719DAD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6C92DF92-4E83-41E5-924F-3526C1F214B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32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1619105-71C4-4A46-BB97-48743FA6E2F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35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DCFECEEB-330D-4C65-88C8-03B6AFDFC519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D699EE62-FC30-41A0-BA50-37AEB7069B2D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41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6F1073C6-06FC-4E0B-8812-FDF0BFFF541A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44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21DE311C-AA01-4767-90CE-D47EDBE30632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GB" sz="1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45" name="CustomShape 2"/>
          <p:cNvSpPr/>
          <p:nvPr/>
        </p:nvSpPr>
        <p:spPr>
          <a:xfrm>
            <a:off x="0" y="10633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pic>
        <p:nvPicPr>
          <p:cNvPr id="4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3657240" cy="822960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4490640" y="1576080"/>
            <a:ext cx="9306000" cy="214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ts val="5686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Caracterização dos movimentos pendulares nas principais vias de acesso à cidade de Lisboa</a:t>
            </a:r>
            <a:endParaRPr lang="en-GB" sz="4380" b="0" strike="noStrike" spc="-1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4490640" y="4057200"/>
            <a:ext cx="930600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49" name="CustomShape 5"/>
          <p:cNvSpPr/>
          <p:nvPr/>
        </p:nvSpPr>
        <p:spPr>
          <a:xfrm>
            <a:off x="4490640" y="4784760"/>
            <a:ext cx="670536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413"/>
              </a:lnSpc>
              <a:tabLst>
                <a:tab pos="0" algn="l"/>
              </a:tabLst>
            </a:pPr>
            <a:r>
              <a:rPr lang="en-US" sz="263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Realizado</a:t>
            </a:r>
            <a:r>
              <a:rPr lang="en-US" sz="263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</a:t>
            </a:r>
            <a:r>
              <a:rPr lang="en-US" sz="263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por</a:t>
            </a:r>
            <a:r>
              <a:rPr lang="en-US" sz="263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: Ricardo Ferreira (2016020798)</a:t>
            </a:r>
            <a:endParaRPr lang="en-GB" sz="2630" b="0" strike="noStrike" spc="-1" dirty="0"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4490640" y="5435280"/>
            <a:ext cx="670536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413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Orientação: Mateus Mendes e Nuno Lavado </a:t>
            </a:r>
            <a:endParaRPr lang="en-GB" sz="2630" b="0" strike="noStrike" spc="-1">
              <a:latin typeface="Arial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4490640" y="6196320"/>
            <a:ext cx="930600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DB03673-19CF-C76E-0F05-2F4F6A06C7BE}"/>
              </a:ext>
            </a:extLst>
          </p:cNvPr>
          <p:cNvSpPr/>
          <p:nvPr/>
        </p:nvSpPr>
        <p:spPr>
          <a:xfrm>
            <a:off x="13939284" y="7538484"/>
            <a:ext cx="478465" cy="4572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41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 dirty="0"/>
          </a:p>
        </p:txBody>
      </p:sp>
      <p:sp>
        <p:nvSpPr>
          <p:cNvPr id="142" name="CustomShape 3"/>
          <p:cNvSpPr/>
          <p:nvPr/>
        </p:nvSpPr>
        <p:spPr>
          <a:xfrm>
            <a:off x="583200" y="424440"/>
            <a:ext cx="3962160" cy="50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980"/>
              </a:lnSpc>
              <a:tabLst>
                <a:tab pos="0" algn="l"/>
              </a:tabLst>
            </a:pPr>
            <a:r>
              <a:rPr lang="en-US" sz="306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Análise Exploratória</a:t>
            </a:r>
            <a:endParaRPr lang="en-GB" sz="3060" b="0" strike="noStrike" spc="-1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583200" y="1080720"/>
            <a:ext cx="7040520" cy="40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183"/>
              </a:lnSpc>
              <a:tabLst>
                <a:tab pos="0" algn="l"/>
              </a:tabLst>
            </a:pPr>
            <a:r>
              <a:rPr lang="en-US" sz="245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Análise</a:t>
            </a:r>
            <a:r>
              <a:rPr lang="en-US" sz="245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</a:t>
            </a:r>
            <a:r>
              <a:rPr lang="en-US" sz="245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Tráfego</a:t>
            </a:r>
            <a:r>
              <a:rPr lang="en-US" sz="245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</a:t>
            </a:r>
            <a:r>
              <a:rPr lang="en-US" sz="245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nas</a:t>
            </a:r>
            <a:r>
              <a:rPr lang="en-US" sz="245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Pontes</a:t>
            </a:r>
            <a:endParaRPr lang="en-GB" sz="2450" b="0" strike="noStrike" spc="-1" dirty="0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738720" y="1944720"/>
            <a:ext cx="1802880" cy="3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387"/>
              </a:lnSpc>
              <a:tabLst>
                <a:tab pos="0" algn="l"/>
              </a:tabLst>
            </a:pPr>
            <a:r>
              <a:rPr lang="en-US" sz="184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Questão</a:t>
            </a:r>
            <a:endParaRPr lang="en-GB" sz="1840" b="0" strike="noStrike" spc="-1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2860200" y="1944720"/>
            <a:ext cx="1866240" cy="3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387"/>
              </a:lnSpc>
              <a:tabLst>
                <a:tab pos="0" algn="l"/>
              </a:tabLst>
            </a:pPr>
            <a:r>
              <a:rPr lang="en-US" sz="184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Observação</a:t>
            </a:r>
            <a:endParaRPr lang="en-GB" sz="1840" b="0" strike="noStrike" spc="-1">
              <a:latin typeface="Arial"/>
            </a:endParaRPr>
          </a:p>
        </p:txBody>
      </p:sp>
      <p:sp>
        <p:nvSpPr>
          <p:cNvPr id="146" name="CustomShape 7"/>
          <p:cNvSpPr/>
          <p:nvPr/>
        </p:nvSpPr>
        <p:spPr>
          <a:xfrm>
            <a:off x="583200" y="2369160"/>
            <a:ext cx="13463640" cy="5399640"/>
          </a:xfrm>
          <a:prstGeom prst="rect">
            <a:avLst/>
          </a:prstGeom>
          <a:solidFill>
            <a:srgbClr val="3121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47" name="CustomShape 8"/>
          <p:cNvSpPr/>
          <p:nvPr/>
        </p:nvSpPr>
        <p:spPr>
          <a:xfrm>
            <a:off x="738720" y="2492640"/>
            <a:ext cx="1802880" cy="22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1763"/>
              </a:lnSpc>
              <a:tabLst>
                <a:tab pos="0" algn="l"/>
              </a:tabLst>
            </a:pPr>
            <a:r>
              <a:rPr lang="en-US" sz="980" b="0" strike="noStrike" spc="-1">
                <a:solidFill>
                  <a:srgbClr val="DAD1E6"/>
                </a:solidFill>
                <a:latin typeface="Fira Sans"/>
                <a:ea typeface="Fira Sans"/>
              </a:rPr>
              <a:t>Dias Intensos vs. Outros Dias</a:t>
            </a:r>
            <a:endParaRPr lang="en-GB" sz="980" b="0" strike="noStrike" spc="-1">
              <a:latin typeface="Arial"/>
            </a:endParaRPr>
          </a:p>
        </p:txBody>
      </p:sp>
      <p:sp>
        <p:nvSpPr>
          <p:cNvPr id="148" name="CustomShape 9"/>
          <p:cNvSpPr/>
          <p:nvPr/>
        </p:nvSpPr>
        <p:spPr>
          <a:xfrm>
            <a:off x="2860200" y="2492640"/>
            <a:ext cx="11030760" cy="66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1763"/>
              </a:lnSpc>
              <a:tabLst>
                <a:tab pos="0" algn="l"/>
              </a:tabLst>
            </a:pPr>
            <a:r>
              <a:rPr lang="en-US" sz="980" b="0" strike="noStrike" spc="-1">
                <a:solidFill>
                  <a:srgbClr val="DAD1E6"/>
                </a:solidFill>
                <a:latin typeface="Fira Sans"/>
                <a:ea typeface="Fira Sans"/>
              </a:rPr>
              <a:t>Através da observação dos gráficos, verifica-se que a quantidade de tráfego é semelhante com uma média de 30000 unidades paras as duas pontes, exceto no mês de dezembro onde foram levantadas as restrições de viagem do covid-19. Além disso, o tráfego é aproximadamente metade nas sextas e domingos, principalmente em julho e dezembro. Uma das razões para isto acontecer é o facto de representarem meses com tendência para tirar férias.</a:t>
            </a:r>
            <a:endParaRPr lang="en-GB" sz="980" b="0" strike="noStrike" spc="-1">
              <a:latin typeface="Arial"/>
            </a:endParaRPr>
          </a:p>
        </p:txBody>
      </p:sp>
      <p:pic>
        <p:nvPicPr>
          <p:cNvPr id="3" name="Imagem 2" descr="Uma imagem com texto, captura de ecrã, Gráfico, diagrama&#10;&#10;Descrição gerada automaticamente">
            <a:extLst>
              <a:ext uri="{FF2B5EF4-FFF2-40B4-BE49-F238E27FC236}">
                <a16:creationId xmlns:a16="http://schemas.microsoft.com/office/drawing/2014/main" id="{5E255BC4-7A86-B6BB-3575-181FBDFF3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82" y="3577867"/>
            <a:ext cx="5953956" cy="3772426"/>
          </a:xfrm>
          <a:prstGeom prst="rect">
            <a:avLst/>
          </a:prstGeom>
        </p:spPr>
      </p:pic>
      <p:pic>
        <p:nvPicPr>
          <p:cNvPr id="5" name="Imagem 4" descr="Uma imagem com texto, captura de ecrã, Gráfico, diagrama&#10;&#10;Descrição gerada automaticamente">
            <a:extLst>
              <a:ext uri="{FF2B5EF4-FFF2-40B4-BE49-F238E27FC236}">
                <a16:creationId xmlns:a16="http://schemas.microsoft.com/office/drawing/2014/main" id="{915696B1-DE0B-6578-CAAA-356CBAC54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834" y="3577867"/>
            <a:ext cx="5953956" cy="377242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1E08783-07DF-5B19-E1EF-749FC83F2096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52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53" name="CustomShape 3"/>
          <p:cNvSpPr/>
          <p:nvPr/>
        </p:nvSpPr>
        <p:spPr>
          <a:xfrm>
            <a:off x="583200" y="424440"/>
            <a:ext cx="3962160" cy="50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980"/>
              </a:lnSpc>
              <a:tabLst>
                <a:tab pos="0" algn="l"/>
              </a:tabLst>
            </a:pPr>
            <a:r>
              <a:rPr lang="en-US" sz="306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Análise Exploratória</a:t>
            </a:r>
            <a:endParaRPr lang="en-GB" sz="3060" b="0" strike="noStrike" spc="-1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583200" y="1080720"/>
            <a:ext cx="7040520" cy="40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183"/>
              </a:lnSpc>
              <a:tabLst>
                <a:tab pos="0" algn="l"/>
              </a:tabLst>
            </a:pPr>
            <a:r>
              <a:rPr lang="en-US" sz="245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Análise</a:t>
            </a:r>
            <a:r>
              <a:rPr lang="en-US" sz="245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</a:t>
            </a:r>
            <a:r>
              <a:rPr lang="en-US" sz="245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Tráfego</a:t>
            </a:r>
            <a:r>
              <a:rPr lang="en-US" sz="245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</a:t>
            </a:r>
            <a:r>
              <a:rPr lang="en-US" sz="245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nas</a:t>
            </a:r>
            <a:r>
              <a:rPr lang="en-US" sz="245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Pontes </a:t>
            </a:r>
            <a:endParaRPr lang="en-GB" sz="2450" b="0" strike="noStrike" spc="-1" dirty="0">
              <a:latin typeface="Arial"/>
            </a:endParaRPr>
          </a:p>
        </p:txBody>
      </p:sp>
      <p:sp>
        <p:nvSpPr>
          <p:cNvPr id="155" name="CustomShape 5"/>
          <p:cNvSpPr/>
          <p:nvPr/>
        </p:nvSpPr>
        <p:spPr>
          <a:xfrm>
            <a:off x="738720" y="1944720"/>
            <a:ext cx="1851120" cy="3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387"/>
              </a:lnSpc>
              <a:tabLst>
                <a:tab pos="0" algn="l"/>
              </a:tabLst>
            </a:pPr>
            <a:r>
              <a:rPr lang="en-US" sz="184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Questão</a:t>
            </a:r>
            <a:endParaRPr lang="en-GB" sz="1840" b="0" strike="noStrike" spc="-1"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2908800" y="1944720"/>
            <a:ext cx="1866240" cy="3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387"/>
              </a:lnSpc>
              <a:tabLst>
                <a:tab pos="0" algn="l"/>
              </a:tabLst>
            </a:pPr>
            <a:r>
              <a:rPr lang="en-US" sz="184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Observação</a:t>
            </a:r>
            <a:endParaRPr lang="en-GB" sz="1840" b="0" strike="noStrike" spc="-1">
              <a:latin typeface="Arial"/>
            </a:endParaRPr>
          </a:p>
        </p:txBody>
      </p:sp>
      <p:sp>
        <p:nvSpPr>
          <p:cNvPr id="157" name="CustomShape 7"/>
          <p:cNvSpPr/>
          <p:nvPr/>
        </p:nvSpPr>
        <p:spPr>
          <a:xfrm>
            <a:off x="583200" y="2369160"/>
            <a:ext cx="13463640" cy="5431680"/>
          </a:xfrm>
          <a:prstGeom prst="rect">
            <a:avLst/>
          </a:prstGeom>
          <a:solidFill>
            <a:srgbClr val="3121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58" name="CustomShape 8"/>
          <p:cNvSpPr/>
          <p:nvPr/>
        </p:nvSpPr>
        <p:spPr>
          <a:xfrm>
            <a:off x="738720" y="2492640"/>
            <a:ext cx="1851120" cy="22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1763"/>
              </a:lnSpc>
              <a:tabLst>
                <a:tab pos="0" algn="l"/>
              </a:tabLst>
            </a:pPr>
            <a:r>
              <a:rPr lang="en-US" sz="980" b="0" strike="noStrike" spc="-1">
                <a:solidFill>
                  <a:srgbClr val="DAD1E6"/>
                </a:solidFill>
                <a:latin typeface="Fira Sans"/>
                <a:ea typeface="Fira Sans"/>
              </a:rPr>
              <a:t>Horas de Ponta vs. Outras Horas</a:t>
            </a:r>
            <a:endParaRPr lang="en-GB" sz="980" b="0" strike="noStrike" spc="-1">
              <a:latin typeface="Arial"/>
            </a:endParaRPr>
          </a:p>
        </p:txBody>
      </p:sp>
      <p:sp>
        <p:nvSpPr>
          <p:cNvPr id="159" name="CustomShape 9"/>
          <p:cNvSpPr/>
          <p:nvPr/>
        </p:nvSpPr>
        <p:spPr>
          <a:xfrm>
            <a:off x="2908800" y="2492640"/>
            <a:ext cx="1098252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1763"/>
              </a:lnSpc>
              <a:tabLst>
                <a:tab pos="0" algn="l"/>
              </a:tabLst>
            </a:pP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Em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resumo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a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análise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dos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gráficos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mostram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que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existe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uma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diferença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significativa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no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número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entradas 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saídas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entre as pontes Vasco da Gama e 25 de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abril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. Durante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os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meses de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verão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verifica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-se um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maior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número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entradas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na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Ponte Vasco da Gama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em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relação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à Ponte 25 de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abril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. No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entanto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durante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os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meses de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novembro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dezembro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a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tendência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inverte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-se, com a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ponte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25 de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abril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a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ter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mais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entradas. Para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além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disso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na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ponte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Vasco da Gama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há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geralmente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mais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saídas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do que entradas. Este facto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sugere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que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poderá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haver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uma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preferência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por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entrar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pela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ponte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25 de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abril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e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sair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pela </a:t>
            </a:r>
            <a:r>
              <a:rPr lang="en-US" sz="9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ponte</a:t>
            </a:r>
            <a:r>
              <a:rPr lang="en-US" sz="9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Vasco da Gama.</a:t>
            </a:r>
            <a:endParaRPr lang="en-GB" sz="980" b="0" strike="noStrike" spc="-1" dirty="0">
              <a:latin typeface="Arial"/>
            </a:endParaRPr>
          </a:p>
        </p:txBody>
      </p:sp>
      <p:pic>
        <p:nvPicPr>
          <p:cNvPr id="3" name="Imagem 2" descr="Uma imagem com texto, captura de ecrã, Gráfico, diagrama&#10;&#10;Descrição gerada automaticamente">
            <a:extLst>
              <a:ext uri="{FF2B5EF4-FFF2-40B4-BE49-F238E27FC236}">
                <a16:creationId xmlns:a16="http://schemas.microsoft.com/office/drawing/2014/main" id="{B5631DA3-4084-0183-8F8A-FB362A5F0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3" y="3602161"/>
            <a:ext cx="6126917" cy="3882014"/>
          </a:xfrm>
          <a:prstGeom prst="rect">
            <a:avLst/>
          </a:prstGeom>
        </p:spPr>
      </p:pic>
      <p:pic>
        <p:nvPicPr>
          <p:cNvPr id="5" name="Imagem 4" descr="Uma imagem com texto, captura de ecrã, Gráfico, diagrama&#10;&#10;Descrição gerada automaticamente">
            <a:extLst>
              <a:ext uri="{FF2B5EF4-FFF2-40B4-BE49-F238E27FC236}">
                <a16:creationId xmlns:a16="http://schemas.microsoft.com/office/drawing/2014/main" id="{40C1FE06-4206-C191-E1F3-314115B92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72" y="3602161"/>
            <a:ext cx="6085596" cy="38558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B098716-9332-C637-D3D0-27631A2402E5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9"/>
          <p:cNvSpPr/>
          <p:nvPr/>
        </p:nvSpPr>
        <p:spPr>
          <a:xfrm>
            <a:off x="626040" y="8280720"/>
            <a:ext cx="1337760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CFB45A51-46A1-D5A9-AADA-89B29B285E7F}"/>
              </a:ext>
            </a:extLst>
          </p:cNvPr>
          <p:cNvSpPr/>
          <p:nvPr/>
        </p:nvSpPr>
        <p:spPr>
          <a:xfrm>
            <a:off x="0" y="5112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C5406B99-877D-11A9-A667-1D1E2B938A76}"/>
              </a:ext>
            </a:extLst>
          </p:cNvPr>
          <p:cNvSpPr/>
          <p:nvPr/>
        </p:nvSpPr>
        <p:spPr>
          <a:xfrm>
            <a:off x="833199" y="3378672"/>
            <a:ext cx="56388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i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GRU</a:t>
            </a: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4374" b="1" dirty="0" err="1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previsão</a:t>
            </a:r>
            <a:endParaRPr lang="en-US" sz="4374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FBFD4F91-E24B-A5A5-36DC-94567B83F0EB}"/>
              </a:ext>
            </a:extLst>
          </p:cNvPr>
          <p:cNvSpPr/>
          <p:nvPr/>
        </p:nvSpPr>
        <p:spPr>
          <a:xfrm>
            <a:off x="832839" y="4434584"/>
            <a:ext cx="12964001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pt-PT" sz="1750" dirty="0" err="1">
                <a:solidFill>
                  <a:srgbClr val="DAD1E6"/>
                </a:solidFill>
                <a:latin typeface="Fira Sans" pitchFamily="34" charset="0"/>
              </a:rPr>
              <a:t>Gated</a:t>
            </a:r>
            <a:r>
              <a:rPr lang="pt-PT" sz="1750" dirty="0">
                <a:solidFill>
                  <a:srgbClr val="DAD1E6"/>
                </a:solidFill>
                <a:latin typeface="Fira Sans" pitchFamily="34" charset="0"/>
              </a:rPr>
              <a:t> </a:t>
            </a:r>
            <a:r>
              <a:rPr lang="pt-PT" sz="1750" dirty="0" err="1">
                <a:solidFill>
                  <a:srgbClr val="DAD1E6"/>
                </a:solidFill>
                <a:latin typeface="Fira Sans" pitchFamily="34" charset="0"/>
              </a:rPr>
              <a:t>Recurrent</a:t>
            </a:r>
            <a:r>
              <a:rPr lang="pt-PT" sz="1750" dirty="0">
                <a:solidFill>
                  <a:srgbClr val="DAD1E6"/>
                </a:solidFill>
                <a:latin typeface="Fira Sans" pitchFamily="34" charset="0"/>
              </a:rPr>
              <a:t> </a:t>
            </a:r>
            <a:r>
              <a:rPr lang="pt-PT" sz="1750" dirty="0" err="1">
                <a:solidFill>
                  <a:srgbClr val="DAD1E6"/>
                </a:solidFill>
                <a:latin typeface="Fira Sans" pitchFamily="34" charset="0"/>
              </a:rPr>
              <a:t>Unit</a:t>
            </a:r>
            <a:r>
              <a:rPr lang="pt-PT" sz="1750" dirty="0">
                <a:solidFill>
                  <a:srgbClr val="DAD1E6"/>
                </a:solidFill>
                <a:latin typeface="Fira Sans" pitchFamily="34" charset="0"/>
              </a:rPr>
              <a:t> (GRU) é uma versão recente das Redes Neurais Recorrentes (RNN), que foi criada pelo professor </a:t>
            </a:r>
            <a:r>
              <a:rPr lang="pt-PT" sz="1750" dirty="0" err="1">
                <a:solidFill>
                  <a:srgbClr val="DAD1E6"/>
                </a:solidFill>
                <a:latin typeface="Fira Sans" pitchFamily="34" charset="0"/>
              </a:rPr>
              <a:t>Kyunghyun</a:t>
            </a:r>
            <a:r>
              <a:rPr lang="pt-PT" sz="1750" dirty="0">
                <a:solidFill>
                  <a:srgbClr val="DAD1E6"/>
                </a:solidFill>
                <a:latin typeface="Fira Sans" pitchFamily="34" charset="0"/>
              </a:rPr>
              <a:t> </a:t>
            </a:r>
            <a:r>
              <a:rPr lang="pt-PT" sz="1750" dirty="0" err="1">
                <a:solidFill>
                  <a:srgbClr val="DAD1E6"/>
                </a:solidFill>
                <a:latin typeface="Fira Sans" pitchFamily="34" charset="0"/>
              </a:rPr>
              <a:t>Cho</a:t>
            </a:r>
            <a:r>
              <a:rPr lang="pt-PT" sz="1750" dirty="0">
                <a:solidFill>
                  <a:srgbClr val="DAD1E6"/>
                </a:solidFill>
                <a:latin typeface="Fira Sans" pitchFamily="34" charset="0"/>
              </a:rPr>
              <a:t> e os seus colegas na universidade de Nova York em 2014 e que tem vindo a ganhar muita popularidade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.</a:t>
            </a:r>
          </a:p>
          <a:p>
            <a:pPr marL="0" indent="0">
              <a:lnSpc>
                <a:spcPts val="3149"/>
              </a:lnSpc>
              <a:buNone/>
            </a:pPr>
            <a:r>
              <a:rPr lang="pt-PT" sz="1750" dirty="0">
                <a:solidFill>
                  <a:srgbClr val="DAD1E6"/>
                </a:solidFill>
                <a:latin typeface="Fira Sans" pitchFamily="34" charset="0"/>
              </a:rPr>
              <a:t>Efetivamente, o GRU é uma boa opção na previsão de séries temporais em que as dependências de longo prazo desempenham um papel crucial.</a:t>
            </a:r>
            <a:endParaRPr lang="en-US" sz="1750" dirty="0">
              <a:solidFill>
                <a:srgbClr val="DAD1E6"/>
              </a:solidFill>
              <a:latin typeface="Fira Sans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17DF6E6-D6AF-2247-7959-4F0236CEC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6543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845276B-8634-0FC0-1A49-33CB71FCEB36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76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pic>
        <p:nvPicPr>
          <p:cNvPr id="17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16876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360" y="9008"/>
            <a:ext cx="14630040" cy="8168760"/>
          </a:xfrm>
          <a:prstGeom prst="rect">
            <a:avLst/>
          </a:prstGeom>
          <a:solidFill>
            <a:srgbClr val="241631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79" name="CustomShape 4"/>
          <p:cNvSpPr/>
          <p:nvPr/>
        </p:nvSpPr>
        <p:spPr>
          <a:xfrm>
            <a:off x="820080" y="597240"/>
            <a:ext cx="4374720" cy="70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598"/>
              </a:lnSpc>
              <a:tabLst>
                <a:tab pos="0" algn="l"/>
              </a:tabLst>
            </a:pPr>
            <a:r>
              <a:rPr lang="en-US" sz="431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GRU</a:t>
            </a:r>
            <a:endParaRPr lang="en-GB" sz="4310" b="0" strike="noStrike" spc="-1">
              <a:latin typeface="Arial"/>
            </a:endParaRPr>
          </a:p>
        </p:txBody>
      </p:sp>
      <p:pic>
        <p:nvPicPr>
          <p:cNvPr id="180" name="Image 1" descr="preencoded.png"/>
          <p:cNvPicPr/>
          <p:nvPr/>
        </p:nvPicPr>
        <p:blipFill>
          <a:blip r:embed="rId4"/>
          <a:stretch/>
        </p:blipFill>
        <p:spPr>
          <a:xfrm>
            <a:off x="1097797" y="1718016"/>
            <a:ext cx="2846879" cy="2083320"/>
          </a:xfrm>
          <a:prstGeom prst="rect">
            <a:avLst/>
          </a:prstGeom>
          <a:ln>
            <a:noFill/>
          </a:ln>
        </p:spPr>
      </p:pic>
      <p:sp>
        <p:nvSpPr>
          <p:cNvPr id="181" name="CustomShape 5"/>
          <p:cNvSpPr/>
          <p:nvPr/>
        </p:nvSpPr>
        <p:spPr>
          <a:xfrm>
            <a:off x="1097797" y="4114620"/>
            <a:ext cx="2624760" cy="4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359"/>
              </a:lnSpc>
              <a:tabLst>
                <a:tab pos="0" algn="l"/>
              </a:tabLst>
            </a:pPr>
            <a:r>
              <a:rPr lang="en-US" sz="259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Arquitetura</a:t>
            </a:r>
            <a:endParaRPr lang="en-GB" sz="2590" b="0" strike="noStrike" spc="-1" dirty="0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1097796" y="4699980"/>
            <a:ext cx="2846880" cy="187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480"/>
              </a:lnSpc>
              <a:tabLst>
                <a:tab pos="0" algn="l"/>
              </a:tabLst>
            </a:pP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Ao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contrário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das RNNs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tradicionais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o GRU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introduz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mecanismos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portas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que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controlam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o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fluxo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informações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dentro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da rede.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Estas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portas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que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consistem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em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portas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reposição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atualização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.</a:t>
            </a:r>
            <a:endParaRPr lang="en-GB" sz="1380" b="0" strike="noStrike" spc="-1" dirty="0">
              <a:latin typeface="Arial"/>
            </a:endParaRPr>
          </a:p>
        </p:txBody>
      </p:sp>
      <p:pic>
        <p:nvPicPr>
          <p:cNvPr id="183" name="Image 2" descr="preencoded.png"/>
          <p:cNvPicPr/>
          <p:nvPr/>
        </p:nvPicPr>
        <p:blipFill>
          <a:blip r:embed="rId5"/>
          <a:stretch/>
        </p:blipFill>
        <p:spPr>
          <a:xfrm>
            <a:off x="5435338" y="1718016"/>
            <a:ext cx="2846880" cy="2083320"/>
          </a:xfrm>
          <a:prstGeom prst="rect">
            <a:avLst/>
          </a:prstGeom>
          <a:ln>
            <a:noFill/>
          </a:ln>
        </p:spPr>
      </p:pic>
      <p:sp>
        <p:nvSpPr>
          <p:cNvPr id="184" name="CustomShape 7"/>
          <p:cNvSpPr/>
          <p:nvPr/>
        </p:nvSpPr>
        <p:spPr>
          <a:xfrm>
            <a:off x="5347853" y="4060829"/>
            <a:ext cx="2624760" cy="4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359"/>
              </a:lnSpc>
              <a:tabLst>
                <a:tab pos="0" algn="l"/>
              </a:tabLst>
            </a:pPr>
            <a:r>
              <a:rPr lang="en-US" sz="259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GRU vs LSTM</a:t>
            </a:r>
            <a:endParaRPr lang="en-GB" sz="2590" b="0" strike="noStrike" spc="-1" dirty="0"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5347853" y="4699980"/>
            <a:ext cx="2846880" cy="218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480"/>
              </a:lnSpc>
              <a:tabLst>
                <a:tab pos="0" algn="l"/>
              </a:tabLst>
            </a:pP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Na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frase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“A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minha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comida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favorita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é”, o GRU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não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será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capaz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entender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o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significado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total da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frase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se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fizer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parte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um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contexto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mais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extenso,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contrário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da LSTM que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usa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uma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porta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adicional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que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armazena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mais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informação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. </a:t>
            </a:r>
            <a:endParaRPr lang="en-GB" sz="1380" b="0" strike="noStrike" spc="-1" dirty="0">
              <a:latin typeface="Arial"/>
            </a:endParaRPr>
          </a:p>
        </p:txBody>
      </p:sp>
      <p:pic>
        <p:nvPicPr>
          <p:cNvPr id="186" name="Image 3" descr="preencoded.png"/>
          <p:cNvPicPr/>
          <p:nvPr/>
        </p:nvPicPr>
        <p:blipFill>
          <a:blip r:embed="rId6"/>
          <a:stretch/>
        </p:blipFill>
        <p:spPr>
          <a:xfrm>
            <a:off x="9597910" y="1742760"/>
            <a:ext cx="2935490" cy="2015460"/>
          </a:xfrm>
          <a:prstGeom prst="rect">
            <a:avLst/>
          </a:prstGeom>
          <a:ln>
            <a:noFill/>
          </a:ln>
        </p:spPr>
      </p:pic>
      <p:sp>
        <p:nvSpPr>
          <p:cNvPr id="187" name="CustomShape 9"/>
          <p:cNvSpPr/>
          <p:nvPr/>
        </p:nvSpPr>
        <p:spPr>
          <a:xfrm>
            <a:off x="9597910" y="3975660"/>
            <a:ext cx="2624760" cy="4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359"/>
              </a:lnSpc>
              <a:tabLst>
                <a:tab pos="0" algn="l"/>
              </a:tabLst>
            </a:pPr>
            <a:r>
              <a:rPr lang="en-US" sz="259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Mecanismo</a:t>
            </a:r>
            <a:endParaRPr lang="en-GB" sz="2590" b="0" strike="noStrike" spc="-1" dirty="0"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9597910" y="4571087"/>
            <a:ext cx="2711520" cy="281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480"/>
              </a:lnSpc>
              <a:tabLst>
                <a:tab pos="0" algn="l"/>
              </a:tabLst>
            </a:pP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O GRU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compreende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duas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portas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a porta de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atualização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(update) e a porta de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reposição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(reset). A porta de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atualização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lembra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o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quanto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da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memória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passada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deve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ser “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retido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”,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enquanto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a porta de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reposição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controla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o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quanto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da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memória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passada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deve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ser “</a:t>
            </a:r>
            <a:r>
              <a:rPr lang="en-US" sz="138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esquecido</a:t>
            </a:r>
            <a:r>
              <a:rPr lang="en-US" sz="138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”.</a:t>
            </a:r>
            <a:endParaRPr lang="en-GB" sz="1380" b="0" strike="noStrike" spc="-1" dirty="0">
              <a:latin typeface="Arial"/>
            </a:endParaRPr>
          </a:p>
        </p:txBody>
      </p:sp>
      <p:sp>
        <p:nvSpPr>
          <p:cNvPr id="190" name="CustomShape 11"/>
          <p:cNvSpPr/>
          <p:nvPr/>
        </p:nvSpPr>
        <p:spPr>
          <a:xfrm>
            <a:off x="10850400" y="4488480"/>
            <a:ext cx="2624760" cy="4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359"/>
              </a:lnSpc>
              <a:tabLst>
                <a:tab pos="0" algn="l"/>
              </a:tabLst>
            </a:pPr>
            <a:endParaRPr lang="en-GB" sz="2590" b="0" strike="noStrike" spc="-1" dirty="0">
              <a:latin typeface="Arial"/>
            </a:endParaRPr>
          </a:p>
        </p:txBody>
      </p:sp>
      <p:sp>
        <p:nvSpPr>
          <p:cNvPr id="191" name="CustomShape 12"/>
          <p:cNvSpPr/>
          <p:nvPr/>
        </p:nvSpPr>
        <p:spPr>
          <a:xfrm>
            <a:off x="10850400" y="5128920"/>
            <a:ext cx="2981880" cy="218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480"/>
              </a:lnSpc>
              <a:tabLst>
                <a:tab pos="0" algn="l"/>
              </a:tabLst>
            </a:pPr>
            <a:endParaRPr lang="en-GB" sz="1380" b="0" strike="noStrike" spc="-1" dirty="0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6A950CC-F2AF-DB09-8AF2-D3A50021A6E6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14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 dirty="0"/>
          </a:p>
        </p:txBody>
      </p:sp>
      <p:sp>
        <p:nvSpPr>
          <p:cNvPr id="215" name="CustomShape 3"/>
          <p:cNvSpPr/>
          <p:nvPr/>
        </p:nvSpPr>
        <p:spPr>
          <a:xfrm>
            <a:off x="833040" y="777600"/>
            <a:ext cx="5356440" cy="7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686"/>
              </a:lnSpc>
              <a:tabLst>
                <a:tab pos="0" algn="l"/>
              </a:tabLst>
            </a:pPr>
            <a:r>
              <a:rPr lang="en-US" sz="438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Testes e </a:t>
            </a:r>
            <a:r>
              <a:rPr lang="en-US" sz="438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Resultados</a:t>
            </a:r>
            <a:endParaRPr lang="en-GB" sz="4380" b="0" strike="noStrike" spc="-1" dirty="0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2089710" y="2280060"/>
            <a:ext cx="352008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413"/>
              </a:lnSpc>
              <a:tabLst>
                <a:tab pos="0" algn="l"/>
              </a:tabLst>
            </a:pPr>
            <a:r>
              <a:rPr lang="en-US" sz="263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Arquitetura</a:t>
            </a:r>
            <a:r>
              <a:rPr lang="en-US" sz="263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do </a:t>
            </a:r>
            <a:r>
              <a:rPr lang="en-US" sz="263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Modelo</a:t>
            </a:r>
            <a:endParaRPr lang="en-GB" sz="2630" b="0" strike="noStrike" spc="-1" dirty="0"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44390" y="3072240"/>
            <a:ext cx="6210720" cy="19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20"/>
              </a:lnSpc>
              <a:tabLst>
                <a:tab pos="0" algn="l"/>
              </a:tabLst>
            </a:pPr>
            <a:endParaRPr lang="en-GB" sz="1400" b="0" strike="noStrike" spc="-1" dirty="0"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128845" y="2271600"/>
            <a:ext cx="268200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413"/>
              </a:lnSpc>
              <a:tabLst>
                <a:tab pos="0" algn="l"/>
              </a:tabLst>
            </a:pPr>
            <a:r>
              <a:rPr lang="en-US" sz="263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Primeiros</a:t>
            </a:r>
            <a:r>
              <a:rPr lang="en-US" sz="263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Testes</a:t>
            </a:r>
            <a:endParaRPr lang="en-GB" sz="2630" b="0" strike="noStrike" spc="-1" dirty="0"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7675290" y="3072240"/>
            <a:ext cx="6210720" cy="158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l"/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Dados misturados para todos os eixos</a:t>
            </a:r>
          </a:p>
          <a:p>
            <a:pPr algn="l"/>
            <a:endParaRPr lang="pt-PT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600" b="0" i="0" dirty="0">
                <a:solidFill>
                  <a:srgbClr val="D1D5DB"/>
                </a:solidFill>
                <a:effectLst/>
                <a:latin typeface="Söhne"/>
              </a:rPr>
              <a:t>Essa mistura ocorreu tanto para o conjunto de treino quanto para o conjunto de teste.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600" b="0" i="0" dirty="0">
                <a:solidFill>
                  <a:srgbClr val="D1D5DB"/>
                </a:solidFill>
                <a:effectLst/>
                <a:latin typeface="Söhne"/>
              </a:rPr>
              <a:t>Ambos os conjuntos apresentaram a mesma informação, sem diferenciação por eixo</a:t>
            </a:r>
            <a:r>
              <a:rPr lang="pt-PT" sz="14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PT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Resultados incoerentes</a:t>
            </a:r>
          </a:p>
          <a:p>
            <a:pPr algn="l"/>
            <a:endParaRPr lang="pt-PT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600" b="0" i="0" dirty="0">
                <a:solidFill>
                  <a:srgbClr val="D1D5DB"/>
                </a:solidFill>
                <a:effectLst/>
                <a:latin typeface="Söhne"/>
              </a:rPr>
              <a:t>Essa abordagem resultou em um gráfico com elevado nível de inconsistência.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600" b="0" i="0" dirty="0">
                <a:solidFill>
                  <a:srgbClr val="D1D5DB"/>
                </a:solidFill>
                <a:effectLst/>
                <a:latin typeface="Söhne"/>
              </a:rPr>
              <a:t>Os resultados obtidos com essa abordagem não foram eficazes para responder às questões do problema.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622CC42-E8F1-995C-99A0-433D23EBD86E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14</a:t>
            </a:r>
          </a:p>
        </p:txBody>
      </p:sp>
      <p:pic>
        <p:nvPicPr>
          <p:cNvPr id="4" name="Imagem 3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E6568545-499C-0F73-C3C5-5D858A0FC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32" y="3072240"/>
            <a:ext cx="3306836" cy="4171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22" name="CustomShape 2"/>
          <p:cNvSpPr/>
          <p:nvPr/>
        </p:nvSpPr>
        <p:spPr>
          <a:xfrm>
            <a:off x="360" y="36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\</a:t>
            </a:r>
          </a:p>
        </p:txBody>
      </p:sp>
      <p:sp>
        <p:nvSpPr>
          <p:cNvPr id="223" name="CustomShape 3"/>
          <p:cNvSpPr/>
          <p:nvPr/>
        </p:nvSpPr>
        <p:spPr>
          <a:xfrm>
            <a:off x="721800" y="525240"/>
            <a:ext cx="4632480" cy="62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924"/>
              </a:lnSpc>
              <a:tabLst>
                <a:tab pos="0" algn="l"/>
              </a:tabLst>
            </a:pPr>
            <a:r>
              <a:rPr lang="en-US" sz="379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Testes e Resultados</a:t>
            </a:r>
            <a:endParaRPr lang="en-GB" sz="3790" b="0" strike="noStrike" spc="-1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721800" y="1337040"/>
            <a:ext cx="713196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940"/>
              </a:lnSpc>
              <a:tabLst>
                <a:tab pos="0" algn="l"/>
              </a:tabLst>
            </a:pPr>
            <a:r>
              <a:rPr lang="en-US" sz="303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Testes para as entradas de cada eixo</a:t>
            </a:r>
            <a:endParaRPr lang="en-GB" sz="3030" b="0" strike="noStrike" spc="-1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6157080" y="2253960"/>
            <a:ext cx="2316240" cy="3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954"/>
              </a:lnSpc>
              <a:tabLst>
                <a:tab pos="0" algn="l"/>
              </a:tabLst>
            </a:pPr>
            <a:r>
              <a:rPr lang="en-US" sz="2280" b="1" strike="noStrike" spc="-1">
                <a:solidFill>
                  <a:srgbClr val="204C8E"/>
                </a:solidFill>
                <a:latin typeface="Inconsolata"/>
                <a:ea typeface="Inconsolata"/>
              </a:rPr>
              <a:t>Lag 24</a:t>
            </a:r>
            <a:r>
              <a:rPr lang="en-US" sz="228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 vs </a:t>
            </a:r>
            <a:r>
              <a:rPr lang="en-US" sz="2280" b="1" strike="noStrike" spc="-1">
                <a:solidFill>
                  <a:srgbClr val="FFA44F"/>
                </a:solidFill>
                <a:latin typeface="Inconsolata"/>
                <a:ea typeface="Inconsolata"/>
              </a:rPr>
              <a:t>Lag 12</a:t>
            </a:r>
            <a:endParaRPr lang="en-GB" sz="2280" b="0" strike="noStrike" spc="-1">
              <a:latin typeface="Arial"/>
            </a:endParaRPr>
          </a:p>
        </p:txBody>
      </p:sp>
      <p:pic>
        <p:nvPicPr>
          <p:cNvPr id="226" name="Image 0" descr="preencoded.png"/>
          <p:cNvPicPr/>
          <p:nvPr/>
        </p:nvPicPr>
        <p:blipFill>
          <a:blip r:embed="rId3"/>
          <a:stretch/>
        </p:blipFill>
        <p:spPr>
          <a:xfrm>
            <a:off x="721800" y="3151440"/>
            <a:ext cx="6358680" cy="3603600"/>
          </a:xfrm>
          <a:prstGeom prst="rect">
            <a:avLst/>
          </a:prstGeom>
          <a:ln>
            <a:noFill/>
          </a:ln>
        </p:spPr>
      </p:pic>
      <p:sp>
        <p:nvSpPr>
          <p:cNvPr id="227" name="CustomShape 6"/>
          <p:cNvSpPr/>
          <p:nvPr/>
        </p:nvSpPr>
        <p:spPr>
          <a:xfrm>
            <a:off x="721800" y="6994080"/>
            <a:ext cx="6358680" cy="103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27"/>
              </a:lnSpc>
              <a:tabLst>
                <a:tab pos="0" algn="l"/>
              </a:tabLst>
            </a:pPr>
            <a:r>
              <a:rPr lang="en-US" sz="1520" b="0" strike="noStrike" spc="-1">
                <a:solidFill>
                  <a:srgbClr val="DAD1E6"/>
                </a:solidFill>
                <a:latin typeface="Fira Sans"/>
                <a:ea typeface="Fira Sans"/>
              </a:rPr>
              <a:t>De facto, ao analisar os gráficos, é observado uma diferença média de 0.86pp no MAPE entre as previsões com um lag de 24 e um lag de 12, para todos os eixos.</a:t>
            </a:r>
            <a:endParaRPr lang="en-GB" sz="1520" b="0" strike="noStrike" spc="-1">
              <a:latin typeface="Arial"/>
            </a:endParaRPr>
          </a:p>
        </p:txBody>
      </p:sp>
      <p:pic>
        <p:nvPicPr>
          <p:cNvPr id="228" name="Image 1" descr="preencoded.png"/>
          <p:cNvPicPr/>
          <p:nvPr/>
        </p:nvPicPr>
        <p:blipFill>
          <a:blip r:embed="rId4"/>
          <a:stretch/>
        </p:blipFill>
        <p:spPr>
          <a:xfrm>
            <a:off x="7557480" y="3151440"/>
            <a:ext cx="6358680" cy="3492000"/>
          </a:xfrm>
          <a:prstGeom prst="rect">
            <a:avLst/>
          </a:prstGeom>
          <a:ln>
            <a:noFill/>
          </a:ln>
        </p:spPr>
      </p:pic>
      <p:sp>
        <p:nvSpPr>
          <p:cNvPr id="229" name="CustomShape 7"/>
          <p:cNvSpPr/>
          <p:nvPr/>
        </p:nvSpPr>
        <p:spPr>
          <a:xfrm>
            <a:off x="7557480" y="6882480"/>
            <a:ext cx="6358680" cy="68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27"/>
              </a:lnSpc>
              <a:tabLst>
                <a:tab pos="0" algn="l"/>
              </a:tabLst>
            </a:pPr>
            <a:r>
              <a:rPr lang="en-US" sz="1520" b="0" strike="noStrike" spc="-1">
                <a:solidFill>
                  <a:srgbClr val="DAD1E6"/>
                </a:solidFill>
                <a:latin typeface="Fira Sans"/>
                <a:ea typeface="Fira Sans"/>
              </a:rPr>
              <a:t>Efetivamente verifica-se uma correlação do MAPE com os eixos com mais tráfego, nomeadamente na A1, A5, IC2 e N117.</a:t>
            </a:r>
            <a:endParaRPr lang="en-GB" sz="1520" b="0" strike="noStrike" spc="-1">
              <a:latin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F7A689E-8B38-1812-45F2-67A481969744}"/>
              </a:ext>
            </a:extLst>
          </p:cNvPr>
          <p:cNvSpPr/>
          <p:nvPr/>
        </p:nvSpPr>
        <p:spPr>
          <a:xfrm>
            <a:off x="1211580" y="3394710"/>
            <a:ext cx="605790" cy="23317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C69DF6-EE96-D36F-1502-FFA2CB813C05}"/>
              </a:ext>
            </a:extLst>
          </p:cNvPr>
          <p:cNvSpPr/>
          <p:nvPr/>
        </p:nvSpPr>
        <p:spPr>
          <a:xfrm>
            <a:off x="1594485" y="3394710"/>
            <a:ext cx="605790" cy="23011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280DF3-D5F2-BFCC-7C61-C31DF74D7BEF}"/>
              </a:ext>
            </a:extLst>
          </p:cNvPr>
          <p:cNvSpPr/>
          <p:nvPr/>
        </p:nvSpPr>
        <p:spPr>
          <a:xfrm>
            <a:off x="4683465" y="3422880"/>
            <a:ext cx="605790" cy="23011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A8A225-A52A-570A-8DD5-042429F3BA95}"/>
              </a:ext>
            </a:extLst>
          </p:cNvPr>
          <p:cNvSpPr/>
          <p:nvPr/>
        </p:nvSpPr>
        <p:spPr>
          <a:xfrm>
            <a:off x="3774600" y="3375360"/>
            <a:ext cx="605790" cy="23011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6F597E-7C20-A250-5E6A-97A09A3323A4}"/>
              </a:ext>
            </a:extLst>
          </p:cNvPr>
          <p:cNvSpPr/>
          <p:nvPr/>
        </p:nvSpPr>
        <p:spPr>
          <a:xfrm>
            <a:off x="8108460" y="3193155"/>
            <a:ext cx="605790" cy="232047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7024D7-7B20-C9EC-DFF7-9011EF5BB113}"/>
              </a:ext>
            </a:extLst>
          </p:cNvPr>
          <p:cNvSpPr/>
          <p:nvPr/>
        </p:nvSpPr>
        <p:spPr>
          <a:xfrm>
            <a:off x="8585460" y="3234870"/>
            <a:ext cx="605790" cy="232047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B0F12F-E78E-B41E-07FE-F003E1232559}"/>
              </a:ext>
            </a:extLst>
          </p:cNvPr>
          <p:cNvSpPr/>
          <p:nvPr/>
        </p:nvSpPr>
        <p:spPr>
          <a:xfrm>
            <a:off x="10736820" y="3234870"/>
            <a:ext cx="605790" cy="232047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EA1637-78F9-AEDE-D207-4A2F0612230D}"/>
              </a:ext>
            </a:extLst>
          </p:cNvPr>
          <p:cNvSpPr/>
          <p:nvPr/>
        </p:nvSpPr>
        <p:spPr>
          <a:xfrm>
            <a:off x="11675925" y="3234870"/>
            <a:ext cx="605790" cy="232047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62C328E-A955-1D09-FA8A-4A02F96084B9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32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33" name="CustomShape 3"/>
          <p:cNvSpPr/>
          <p:nvPr/>
        </p:nvSpPr>
        <p:spPr>
          <a:xfrm>
            <a:off x="633960" y="581400"/>
            <a:ext cx="4053600" cy="54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329"/>
              </a:lnSpc>
              <a:tabLst>
                <a:tab pos="0" algn="l"/>
              </a:tabLst>
            </a:pPr>
            <a:r>
              <a:rPr lang="en-US" sz="333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Testes e Resultados</a:t>
            </a:r>
            <a:endParaRPr lang="en-GB" sz="3330" b="0" strike="noStrike" spc="-1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633960" y="1294920"/>
            <a:ext cx="6537600" cy="43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461"/>
              </a:lnSpc>
              <a:tabLst>
                <a:tab pos="0" algn="l"/>
              </a:tabLst>
            </a:pPr>
            <a:r>
              <a:rPr lang="en-US" sz="267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Testes para as entradas de </a:t>
            </a:r>
            <a:r>
              <a:rPr lang="en-US" sz="267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cada</a:t>
            </a:r>
            <a:r>
              <a:rPr lang="en-US" sz="267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</a:t>
            </a:r>
            <a:r>
              <a:rPr lang="en-US" sz="267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eixo</a:t>
            </a:r>
            <a:endParaRPr lang="en-GB" sz="2670" b="0" strike="noStrike" spc="-1" dirty="0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1625760" y="2233800"/>
            <a:ext cx="46936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163"/>
              </a:lnSpc>
              <a:tabLst>
                <a:tab pos="0" algn="l"/>
              </a:tabLst>
            </a:pPr>
            <a:r>
              <a:rPr lang="en-US" sz="167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Lag 1 semana (24x7) para prever 24h à frente</a:t>
            </a:r>
            <a:endParaRPr lang="en-GB" sz="1670" b="0" strike="noStrike" spc="-1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7488000" y="2233800"/>
            <a:ext cx="633888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37" name="CustomShape 7"/>
          <p:cNvSpPr/>
          <p:nvPr/>
        </p:nvSpPr>
        <p:spPr>
          <a:xfrm>
            <a:off x="633960" y="2669400"/>
            <a:ext cx="13361760" cy="1373760"/>
          </a:xfrm>
          <a:prstGeom prst="rect">
            <a:avLst/>
          </a:prstGeom>
          <a:solidFill>
            <a:srgbClr val="3121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pic>
        <p:nvPicPr>
          <p:cNvPr id="238" name="Image 0" descr="preencoded.png"/>
          <p:cNvPicPr/>
          <p:nvPr/>
        </p:nvPicPr>
        <p:blipFill>
          <a:blip r:embed="rId3"/>
          <a:stretch/>
        </p:blipFill>
        <p:spPr>
          <a:xfrm>
            <a:off x="803160" y="2802960"/>
            <a:ext cx="4434120" cy="1739160"/>
          </a:xfrm>
          <a:prstGeom prst="rect">
            <a:avLst/>
          </a:prstGeom>
          <a:ln>
            <a:noFill/>
          </a:ln>
        </p:spPr>
      </p:pic>
      <p:sp>
        <p:nvSpPr>
          <p:cNvPr id="239" name="CustomShape 8"/>
          <p:cNvSpPr/>
          <p:nvPr/>
        </p:nvSpPr>
        <p:spPr>
          <a:xfrm>
            <a:off x="7488000" y="2802960"/>
            <a:ext cx="6338880" cy="90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398"/>
              </a:lnSpc>
              <a:tabLst>
                <a:tab pos="0" algn="l"/>
              </a:tabLst>
            </a:pPr>
            <a:r>
              <a:rPr lang="en-US" sz="1330" b="0" strike="noStrike" spc="-1">
                <a:solidFill>
                  <a:srgbClr val="DAD1E6"/>
                </a:solidFill>
                <a:latin typeface="Fira Sans"/>
                <a:ea typeface="Fira Sans"/>
              </a:rPr>
              <a:t>O gráfico retrata a experimentação de uma semana de inputs para trás para prever 1 dia à frente e revela mais erro nas áreas de entrada da zona de Lisboa, como a A1, N117 e a ponte Vasco da Gama.</a:t>
            </a:r>
            <a:endParaRPr lang="en-GB" sz="1330" b="0" strike="noStrike" spc="-1">
              <a:latin typeface="Arial"/>
            </a:endParaRPr>
          </a:p>
        </p:txBody>
      </p:sp>
      <p:sp>
        <p:nvSpPr>
          <p:cNvPr id="240" name="CustomShape 9"/>
          <p:cNvSpPr/>
          <p:nvPr/>
        </p:nvSpPr>
        <p:spPr>
          <a:xfrm>
            <a:off x="8682120" y="4177080"/>
            <a:ext cx="39466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163"/>
              </a:lnSpc>
              <a:tabLst>
                <a:tab pos="0" algn="l"/>
              </a:tabLst>
            </a:pPr>
            <a:r>
              <a:rPr lang="en-US" sz="167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Testes para Feriados e Fins de Semana</a:t>
            </a:r>
            <a:endParaRPr lang="en-GB" sz="1670" b="0" strike="noStrike" spc="-1">
              <a:latin typeface="Arial"/>
            </a:endParaRPr>
          </a:p>
        </p:txBody>
      </p:sp>
      <p:sp>
        <p:nvSpPr>
          <p:cNvPr id="241" name="CustomShape 10"/>
          <p:cNvSpPr/>
          <p:nvPr/>
        </p:nvSpPr>
        <p:spPr>
          <a:xfrm>
            <a:off x="633960" y="4675680"/>
            <a:ext cx="13361760" cy="2911680"/>
          </a:xfrm>
          <a:prstGeom prst="rect">
            <a:avLst/>
          </a:prstGeom>
          <a:solidFill>
            <a:srgbClr val="3121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pic>
        <p:nvPicPr>
          <p:cNvPr id="242" name="Image 1" descr="preencoded.png"/>
          <p:cNvPicPr/>
          <p:nvPr/>
        </p:nvPicPr>
        <p:blipFill>
          <a:blip r:embed="rId4"/>
          <a:stretch/>
        </p:blipFill>
        <p:spPr>
          <a:xfrm>
            <a:off x="803160" y="4809240"/>
            <a:ext cx="4443480" cy="2644560"/>
          </a:xfrm>
          <a:prstGeom prst="rect">
            <a:avLst/>
          </a:prstGeom>
          <a:ln>
            <a:noFill/>
          </a:ln>
        </p:spPr>
      </p:pic>
      <p:sp>
        <p:nvSpPr>
          <p:cNvPr id="243" name="CustomShape 11"/>
          <p:cNvSpPr/>
          <p:nvPr/>
        </p:nvSpPr>
        <p:spPr>
          <a:xfrm>
            <a:off x="7488000" y="4809240"/>
            <a:ext cx="6338880" cy="6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398"/>
              </a:lnSpc>
              <a:tabLst>
                <a:tab pos="0" algn="l"/>
              </a:tabLst>
            </a:pPr>
            <a:r>
              <a:rPr lang="en-US" sz="1330" b="0" strike="noStrike" spc="-1">
                <a:solidFill>
                  <a:srgbClr val="DAD1E6"/>
                </a:solidFill>
                <a:latin typeface="Fira Sans"/>
                <a:ea typeface="Fira Sans"/>
              </a:rPr>
              <a:t>É interessante observar que o MAPE é menor na maioria dos eixos menos nas pontes durante os fins-de-semana e feriados.</a:t>
            </a:r>
            <a:endParaRPr lang="en-GB" sz="1330" b="0" strike="noStrike" spc="-1">
              <a:latin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230240-6232-8BD3-DA72-73AEB2C4367F}"/>
              </a:ext>
            </a:extLst>
          </p:cNvPr>
          <p:cNvSpPr/>
          <p:nvPr/>
        </p:nvSpPr>
        <p:spPr>
          <a:xfrm>
            <a:off x="3892590" y="4941360"/>
            <a:ext cx="948690" cy="1859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EF0DF57-BA40-61F3-BB48-9F4881736D88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45" name="CustomShape 2"/>
          <p:cNvSpPr/>
          <p:nvPr/>
        </p:nvSpPr>
        <p:spPr>
          <a:xfrm>
            <a:off x="28080" y="648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46" name="CustomShape 3"/>
          <p:cNvSpPr/>
          <p:nvPr/>
        </p:nvSpPr>
        <p:spPr>
          <a:xfrm>
            <a:off x="588240" y="428040"/>
            <a:ext cx="3763800" cy="50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014"/>
              </a:lnSpc>
              <a:tabLst>
                <a:tab pos="0" algn="l"/>
              </a:tabLst>
            </a:pPr>
            <a:r>
              <a:rPr lang="en-US" sz="309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Testes e Resultados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588240" y="1089720"/>
            <a:ext cx="7040520" cy="40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212"/>
              </a:lnSpc>
              <a:tabLst>
                <a:tab pos="0" algn="l"/>
              </a:tabLst>
            </a:pPr>
            <a:r>
              <a:rPr lang="en-US" sz="247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Testes para a soma das entradas de </a:t>
            </a:r>
            <a:r>
              <a:rPr lang="en-US" sz="247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cada</a:t>
            </a:r>
            <a:r>
              <a:rPr lang="en-US" sz="247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</a:t>
            </a:r>
            <a:r>
              <a:rPr lang="en-US" sz="247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eixo</a:t>
            </a:r>
            <a:endParaRPr lang="en-GB" sz="2470" b="0" strike="noStrike" spc="-1" dirty="0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744840" y="1961280"/>
            <a:ext cx="18817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07"/>
              </a:lnSpc>
              <a:tabLst>
                <a:tab pos="0" algn="l"/>
              </a:tabLst>
            </a:pPr>
            <a:r>
              <a:rPr lang="en-US" sz="1860" b="1" strike="noStrike" spc="-1">
                <a:solidFill>
                  <a:srgbClr val="204C8E"/>
                </a:solidFill>
                <a:latin typeface="Inconsolata"/>
                <a:ea typeface="Inconsolata"/>
              </a:rPr>
              <a:t>Lag 24  </a:t>
            </a:r>
            <a:endParaRPr lang="en-GB" sz="1860" b="0" strike="noStrike" spc="-1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7475760" y="1961280"/>
            <a:ext cx="18817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07"/>
              </a:lnSpc>
              <a:tabLst>
                <a:tab pos="0" algn="l"/>
              </a:tabLst>
            </a:pPr>
            <a:r>
              <a:rPr lang="en-US" sz="1860" b="1" strike="noStrike" spc="-1">
                <a:solidFill>
                  <a:srgbClr val="FFA44F"/>
                </a:solidFill>
                <a:latin typeface="Inconsolata"/>
                <a:ea typeface="Inconsolata"/>
              </a:rPr>
              <a:t>Lag 12</a:t>
            </a:r>
            <a:endParaRPr lang="en-GB" sz="1860" b="0" strike="noStrike" spc="-1">
              <a:latin typeface="Arial"/>
            </a:endParaRPr>
          </a:p>
        </p:txBody>
      </p:sp>
      <p:sp>
        <p:nvSpPr>
          <p:cNvPr id="250" name="CustomShape 7"/>
          <p:cNvSpPr/>
          <p:nvPr/>
        </p:nvSpPr>
        <p:spPr>
          <a:xfrm>
            <a:off x="588240" y="2388960"/>
            <a:ext cx="13453560" cy="3642840"/>
          </a:xfrm>
          <a:prstGeom prst="rect">
            <a:avLst/>
          </a:prstGeom>
          <a:solidFill>
            <a:srgbClr val="3121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pic>
        <p:nvPicPr>
          <p:cNvPr id="251" name="Image 1" descr="preencoded.png"/>
          <p:cNvPicPr/>
          <p:nvPr/>
        </p:nvPicPr>
        <p:blipFill>
          <a:blip r:embed="rId3"/>
          <a:stretch/>
        </p:blipFill>
        <p:spPr>
          <a:xfrm>
            <a:off x="7475760" y="2513520"/>
            <a:ext cx="6409080" cy="3394080"/>
          </a:xfrm>
          <a:prstGeom prst="rect">
            <a:avLst/>
          </a:prstGeom>
          <a:ln>
            <a:noFill/>
          </a:ln>
        </p:spPr>
      </p:pic>
      <p:sp>
        <p:nvSpPr>
          <p:cNvPr id="252" name="CustomShape 8"/>
          <p:cNvSpPr/>
          <p:nvPr/>
        </p:nvSpPr>
        <p:spPr>
          <a:xfrm>
            <a:off x="588240" y="7180200"/>
            <a:ext cx="13453560" cy="1476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53" name="CustomShape 9"/>
          <p:cNvSpPr/>
          <p:nvPr/>
        </p:nvSpPr>
        <p:spPr>
          <a:xfrm>
            <a:off x="2014560" y="7180200"/>
            <a:ext cx="14760" cy="54432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54" name="CustomShape 10"/>
          <p:cNvSpPr/>
          <p:nvPr/>
        </p:nvSpPr>
        <p:spPr>
          <a:xfrm>
            <a:off x="1845720" y="7005240"/>
            <a:ext cx="352440" cy="349920"/>
          </a:xfrm>
          <a:prstGeom prst="roundRect">
            <a:avLst>
              <a:gd name="adj" fmla="val 13432"/>
            </a:avLst>
          </a:prstGeom>
          <a:solidFill>
            <a:srgbClr val="2858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55" name="CustomShape 11"/>
          <p:cNvSpPr/>
          <p:nvPr/>
        </p:nvSpPr>
        <p:spPr>
          <a:xfrm>
            <a:off x="1237680" y="7881120"/>
            <a:ext cx="156816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007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Gap1→8.42</a:t>
            </a:r>
            <a:endParaRPr lang="en-GB" sz="1550" b="0" strike="noStrike" spc="-1">
              <a:latin typeface="Arial"/>
            </a:endParaRPr>
          </a:p>
        </p:txBody>
      </p:sp>
      <p:sp>
        <p:nvSpPr>
          <p:cNvPr id="256" name="CustomShape 12"/>
          <p:cNvSpPr/>
          <p:nvPr/>
        </p:nvSpPr>
        <p:spPr>
          <a:xfrm>
            <a:off x="3526560" y="6635520"/>
            <a:ext cx="14760" cy="54432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57" name="CustomShape 13"/>
          <p:cNvSpPr/>
          <p:nvPr/>
        </p:nvSpPr>
        <p:spPr>
          <a:xfrm>
            <a:off x="3357720" y="7005240"/>
            <a:ext cx="352440" cy="349920"/>
          </a:xfrm>
          <a:prstGeom prst="roundRect">
            <a:avLst>
              <a:gd name="adj" fmla="val 13432"/>
            </a:avLst>
          </a:prstGeom>
          <a:solidFill>
            <a:srgbClr val="2858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58" name="CustomShape 14"/>
          <p:cNvSpPr/>
          <p:nvPr/>
        </p:nvSpPr>
        <p:spPr>
          <a:xfrm>
            <a:off x="2750040" y="6226560"/>
            <a:ext cx="156816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007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Gap2→10.13</a:t>
            </a:r>
            <a:endParaRPr lang="en-GB" sz="1550" b="0" strike="noStrike" spc="-1">
              <a:latin typeface="Arial"/>
            </a:endParaRPr>
          </a:p>
        </p:txBody>
      </p:sp>
      <p:sp>
        <p:nvSpPr>
          <p:cNvPr id="259" name="CustomShape 15"/>
          <p:cNvSpPr/>
          <p:nvPr/>
        </p:nvSpPr>
        <p:spPr>
          <a:xfrm>
            <a:off x="5038920" y="7180200"/>
            <a:ext cx="14760" cy="54432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60" name="CustomShape 16"/>
          <p:cNvSpPr/>
          <p:nvPr/>
        </p:nvSpPr>
        <p:spPr>
          <a:xfrm>
            <a:off x="4870080" y="7005240"/>
            <a:ext cx="352440" cy="349920"/>
          </a:xfrm>
          <a:prstGeom prst="roundRect">
            <a:avLst>
              <a:gd name="adj" fmla="val 13432"/>
            </a:avLst>
          </a:prstGeom>
          <a:solidFill>
            <a:srgbClr val="2858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61" name="CustomShape 17"/>
          <p:cNvSpPr/>
          <p:nvPr/>
        </p:nvSpPr>
        <p:spPr>
          <a:xfrm>
            <a:off x="4985640" y="7028640"/>
            <a:ext cx="121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62" name="CustomShape 18"/>
          <p:cNvSpPr/>
          <p:nvPr/>
        </p:nvSpPr>
        <p:spPr>
          <a:xfrm>
            <a:off x="4262400" y="7881120"/>
            <a:ext cx="156816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007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Gap4→10.34</a:t>
            </a:r>
            <a:endParaRPr lang="en-GB" sz="1550" b="0" strike="noStrike" spc="-1">
              <a:latin typeface="Arial"/>
            </a:endParaRPr>
          </a:p>
        </p:txBody>
      </p:sp>
      <p:sp>
        <p:nvSpPr>
          <p:cNvPr id="263" name="CustomShape 19"/>
          <p:cNvSpPr/>
          <p:nvPr/>
        </p:nvSpPr>
        <p:spPr>
          <a:xfrm>
            <a:off x="6551280" y="6635520"/>
            <a:ext cx="14760" cy="54432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64" name="CustomShape 20"/>
          <p:cNvSpPr/>
          <p:nvPr/>
        </p:nvSpPr>
        <p:spPr>
          <a:xfrm>
            <a:off x="6382440" y="7005240"/>
            <a:ext cx="352440" cy="349920"/>
          </a:xfrm>
          <a:prstGeom prst="roundRect">
            <a:avLst>
              <a:gd name="adj" fmla="val 13432"/>
            </a:avLst>
          </a:prstGeom>
          <a:solidFill>
            <a:srgbClr val="2858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65" name="CustomShape 21"/>
          <p:cNvSpPr/>
          <p:nvPr/>
        </p:nvSpPr>
        <p:spPr>
          <a:xfrm>
            <a:off x="5774760" y="6226560"/>
            <a:ext cx="156816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007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Gap8→11.04</a:t>
            </a:r>
            <a:endParaRPr lang="en-GB" sz="1550" b="0" strike="noStrike" spc="-1">
              <a:latin typeface="Arial"/>
            </a:endParaRPr>
          </a:p>
        </p:txBody>
      </p:sp>
      <p:sp>
        <p:nvSpPr>
          <p:cNvPr id="266" name="CustomShape 22"/>
          <p:cNvSpPr/>
          <p:nvPr/>
        </p:nvSpPr>
        <p:spPr>
          <a:xfrm>
            <a:off x="8063640" y="7180200"/>
            <a:ext cx="14760" cy="54432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67" name="CustomShape 23"/>
          <p:cNvSpPr/>
          <p:nvPr/>
        </p:nvSpPr>
        <p:spPr>
          <a:xfrm>
            <a:off x="7894800" y="7005240"/>
            <a:ext cx="352440" cy="349920"/>
          </a:xfrm>
          <a:prstGeom prst="roundRect">
            <a:avLst>
              <a:gd name="adj" fmla="val 13432"/>
            </a:avLst>
          </a:prstGeom>
          <a:solidFill>
            <a:srgbClr val="FFB1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68" name="CustomShape 24"/>
          <p:cNvSpPr/>
          <p:nvPr/>
        </p:nvSpPr>
        <p:spPr>
          <a:xfrm>
            <a:off x="7287120" y="7881120"/>
            <a:ext cx="156816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007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Gap1→8.27</a:t>
            </a:r>
            <a:endParaRPr lang="en-GB" sz="1550" b="0" strike="noStrike" spc="-1">
              <a:latin typeface="Arial"/>
            </a:endParaRPr>
          </a:p>
        </p:txBody>
      </p:sp>
      <p:sp>
        <p:nvSpPr>
          <p:cNvPr id="269" name="CustomShape 25"/>
          <p:cNvSpPr/>
          <p:nvPr/>
        </p:nvSpPr>
        <p:spPr>
          <a:xfrm>
            <a:off x="9576000" y="6635520"/>
            <a:ext cx="14760" cy="54432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70" name="CustomShape 26"/>
          <p:cNvSpPr/>
          <p:nvPr/>
        </p:nvSpPr>
        <p:spPr>
          <a:xfrm>
            <a:off x="9407160" y="7005240"/>
            <a:ext cx="352440" cy="349920"/>
          </a:xfrm>
          <a:prstGeom prst="roundRect">
            <a:avLst>
              <a:gd name="adj" fmla="val 13432"/>
            </a:avLst>
          </a:prstGeom>
          <a:solidFill>
            <a:srgbClr val="FFB1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71" name="CustomShape 27"/>
          <p:cNvSpPr/>
          <p:nvPr/>
        </p:nvSpPr>
        <p:spPr>
          <a:xfrm>
            <a:off x="9522720" y="7028640"/>
            <a:ext cx="121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72" name="CustomShape 28"/>
          <p:cNvSpPr/>
          <p:nvPr/>
        </p:nvSpPr>
        <p:spPr>
          <a:xfrm>
            <a:off x="8799480" y="6226560"/>
            <a:ext cx="156816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007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Gap2→12.5</a:t>
            </a:r>
            <a:endParaRPr lang="en-GB" sz="1550" b="0" strike="noStrike" spc="-1">
              <a:latin typeface="Arial"/>
            </a:endParaRPr>
          </a:p>
        </p:txBody>
      </p:sp>
      <p:sp>
        <p:nvSpPr>
          <p:cNvPr id="273" name="CustomShape 29"/>
          <p:cNvSpPr/>
          <p:nvPr/>
        </p:nvSpPr>
        <p:spPr>
          <a:xfrm>
            <a:off x="11088360" y="7180200"/>
            <a:ext cx="14760" cy="54432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74" name="CustomShape 30"/>
          <p:cNvSpPr/>
          <p:nvPr/>
        </p:nvSpPr>
        <p:spPr>
          <a:xfrm>
            <a:off x="10919520" y="7005240"/>
            <a:ext cx="352440" cy="349920"/>
          </a:xfrm>
          <a:prstGeom prst="roundRect">
            <a:avLst>
              <a:gd name="adj" fmla="val 13432"/>
            </a:avLst>
          </a:prstGeom>
          <a:solidFill>
            <a:srgbClr val="FFB1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75" name="CustomShape 31"/>
          <p:cNvSpPr/>
          <p:nvPr/>
        </p:nvSpPr>
        <p:spPr>
          <a:xfrm>
            <a:off x="11035080" y="7028640"/>
            <a:ext cx="121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76" name="CustomShape 32"/>
          <p:cNvSpPr/>
          <p:nvPr/>
        </p:nvSpPr>
        <p:spPr>
          <a:xfrm>
            <a:off x="10311840" y="7881120"/>
            <a:ext cx="156816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007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Gap4→12.54</a:t>
            </a:r>
            <a:endParaRPr lang="en-GB" sz="1550" b="0" strike="noStrike" spc="-1">
              <a:latin typeface="Arial"/>
            </a:endParaRPr>
          </a:p>
        </p:txBody>
      </p:sp>
      <p:sp>
        <p:nvSpPr>
          <p:cNvPr id="277" name="CustomShape 33"/>
          <p:cNvSpPr/>
          <p:nvPr/>
        </p:nvSpPr>
        <p:spPr>
          <a:xfrm>
            <a:off x="12600720" y="6635520"/>
            <a:ext cx="14760" cy="54432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78" name="CustomShape 34"/>
          <p:cNvSpPr/>
          <p:nvPr/>
        </p:nvSpPr>
        <p:spPr>
          <a:xfrm>
            <a:off x="12431880" y="7005240"/>
            <a:ext cx="352440" cy="349920"/>
          </a:xfrm>
          <a:prstGeom prst="roundRect">
            <a:avLst>
              <a:gd name="adj" fmla="val 13432"/>
            </a:avLst>
          </a:prstGeom>
          <a:solidFill>
            <a:srgbClr val="FFB1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79" name="CustomShape 35"/>
          <p:cNvSpPr/>
          <p:nvPr/>
        </p:nvSpPr>
        <p:spPr>
          <a:xfrm>
            <a:off x="12547440" y="7028640"/>
            <a:ext cx="121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80" name="CustomShape 36"/>
          <p:cNvSpPr/>
          <p:nvPr/>
        </p:nvSpPr>
        <p:spPr>
          <a:xfrm>
            <a:off x="11824200" y="6226560"/>
            <a:ext cx="156816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007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Gap8→13.1</a:t>
            </a:r>
            <a:endParaRPr lang="en-GB" sz="1550" b="0" strike="noStrike" spc="-1">
              <a:latin typeface="Arial"/>
            </a:endParaRPr>
          </a:p>
        </p:txBody>
      </p:sp>
      <p:sp>
        <p:nvSpPr>
          <p:cNvPr id="281" name="CustomShape 37"/>
          <p:cNvSpPr/>
          <p:nvPr/>
        </p:nvSpPr>
        <p:spPr>
          <a:xfrm>
            <a:off x="588240" y="8328600"/>
            <a:ext cx="13453560" cy="27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222"/>
              </a:lnSpc>
              <a:tabLst>
                <a:tab pos="0" algn="l"/>
              </a:tabLst>
            </a:pPr>
            <a:r>
              <a:rPr lang="en-US" sz="1240" b="0" strike="noStrike" spc="-1">
                <a:solidFill>
                  <a:srgbClr val="DAD1E6"/>
                </a:solidFill>
                <a:latin typeface="Fira Sans"/>
                <a:ea typeface="Fira Sans"/>
              </a:rPr>
              <a:t>Quando o gap aumenta, o MAPE também aumenta, neste caso com uma diferença média, entre cada intervalo de tempo, de aproximadamente 0.71pp para lag 24 e 0.39pp para lag 12.</a:t>
            </a:r>
            <a:endParaRPr lang="en-GB" sz="1240" b="0" strike="noStrike" spc="-1">
              <a:latin typeface="Arial"/>
            </a:endParaRPr>
          </a:p>
        </p:txBody>
      </p:sp>
      <p:pic>
        <p:nvPicPr>
          <p:cNvPr id="282" name="Imagem 46" descr="Uma imagem com texto, diagrama, Tipo de letra, captura de ecrã&#10;&#10;Descrição gerada automaticamente"/>
          <p:cNvPicPr/>
          <p:nvPr/>
        </p:nvPicPr>
        <p:blipFill>
          <a:blip r:embed="rId4"/>
          <a:stretch/>
        </p:blipFill>
        <p:spPr>
          <a:xfrm>
            <a:off x="856800" y="2513520"/>
            <a:ext cx="6305400" cy="3330000"/>
          </a:xfrm>
          <a:prstGeom prst="rect">
            <a:avLst/>
          </a:prstGeom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C7B2DF0-773E-0429-911C-2209B4DB5899}"/>
              </a:ext>
            </a:extLst>
          </p:cNvPr>
          <p:cNvSpPr/>
          <p:nvPr/>
        </p:nvSpPr>
        <p:spPr>
          <a:xfrm>
            <a:off x="8855280" y="628650"/>
            <a:ext cx="4426380" cy="17246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/>
              <a:t>Foi selecionado um período de 7dias na última semana de outubro. Ao analisar o gráfico, torna-se evidente que, à medida que a janela de previsão aumenta, o modelo encontra mais dificuldade em captar e prever com precisão nos picos dos dados.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6C059BE-6A01-0746-0A88-FE9C5DF2DCCB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85" name="CustomShape 2"/>
          <p:cNvSpPr/>
          <p:nvPr/>
        </p:nvSpPr>
        <p:spPr>
          <a:xfrm>
            <a:off x="5400" y="-134700"/>
            <a:ext cx="14630040" cy="83643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86" name="CustomShape 3"/>
          <p:cNvSpPr/>
          <p:nvPr/>
        </p:nvSpPr>
        <p:spPr>
          <a:xfrm>
            <a:off x="729360" y="530640"/>
            <a:ext cx="463248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978"/>
              </a:lnSpc>
              <a:tabLst>
                <a:tab pos="0" algn="l"/>
              </a:tabLst>
            </a:pPr>
            <a:r>
              <a:rPr lang="en-US" sz="383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Testes e Resultados</a:t>
            </a:r>
            <a:endParaRPr lang="en-GB" sz="3830" b="0" strike="noStrike" spc="-1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729360" y="1351080"/>
            <a:ext cx="8717040" cy="50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980"/>
              </a:lnSpc>
              <a:tabLst>
                <a:tab pos="0" algn="l"/>
              </a:tabLst>
            </a:pPr>
            <a:r>
              <a:rPr lang="en-US" sz="307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Testes para a soma das entradas de cada eixo</a:t>
            </a:r>
            <a:endParaRPr lang="en-GB" sz="3070" b="0" strike="noStrike" spc="-1">
              <a:latin typeface="Arial"/>
            </a:endParaRPr>
          </a:p>
        </p:txBody>
      </p:sp>
      <p:pic>
        <p:nvPicPr>
          <p:cNvPr id="288" name="Image 0" descr="preencoded.png"/>
          <p:cNvPicPr/>
          <p:nvPr/>
        </p:nvPicPr>
        <p:blipFill>
          <a:blip r:embed="rId3"/>
          <a:stretch/>
        </p:blipFill>
        <p:spPr>
          <a:xfrm>
            <a:off x="729360" y="2518920"/>
            <a:ext cx="6348240" cy="3226320"/>
          </a:xfrm>
          <a:prstGeom prst="rect">
            <a:avLst/>
          </a:prstGeom>
          <a:ln>
            <a:noFill/>
          </a:ln>
        </p:spPr>
      </p:pic>
      <p:sp>
        <p:nvSpPr>
          <p:cNvPr id="289" name="CustomShape 5"/>
          <p:cNvSpPr/>
          <p:nvPr/>
        </p:nvSpPr>
        <p:spPr>
          <a:xfrm>
            <a:off x="729360" y="5996160"/>
            <a:ext cx="536400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9"/>
              </a:lnSpc>
              <a:tabLst>
                <a:tab pos="0" algn="l"/>
              </a:tabLst>
            </a:pPr>
            <a:r>
              <a:rPr lang="en-US" sz="192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Lag 1 semana (24x7) para prever 24h à frente</a:t>
            </a:r>
            <a:endParaRPr lang="en-GB" sz="1920" b="0" strike="noStrike" spc="-1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729360" y="6503040"/>
            <a:ext cx="6348240" cy="83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205"/>
              </a:lnSpc>
              <a:tabLst>
                <a:tab pos="0" algn="l"/>
              </a:tabLst>
            </a:pP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Apesar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do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gráfico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apresentar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um MAPE de 12.40%,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observa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-se que o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modelo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acompanha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relativamente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bem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o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padrão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da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amostra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teste para a soma das entradas de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todos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os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23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eixos</a:t>
            </a:r>
            <a:r>
              <a:rPr lang="en-US" sz="123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.</a:t>
            </a:r>
            <a:endParaRPr lang="en-GB" sz="1230" b="0" strike="noStrike" spc="-1" dirty="0">
              <a:latin typeface="Arial"/>
            </a:endParaRPr>
          </a:p>
        </p:txBody>
      </p:sp>
      <p:sp>
        <p:nvSpPr>
          <p:cNvPr id="292" name="CustomShape 7"/>
          <p:cNvSpPr/>
          <p:nvPr/>
        </p:nvSpPr>
        <p:spPr>
          <a:xfrm>
            <a:off x="8478720" y="2362320"/>
            <a:ext cx="451080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9"/>
              </a:lnSpc>
              <a:tabLst>
                <a:tab pos="0" algn="l"/>
              </a:tabLst>
            </a:pPr>
            <a:r>
              <a:rPr lang="en-US" sz="192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Testes para </a:t>
            </a:r>
            <a:r>
              <a:rPr lang="en-US" sz="192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Feriados</a:t>
            </a:r>
            <a:r>
              <a:rPr lang="en-US" sz="192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e Fins de Semana</a:t>
            </a:r>
            <a:endParaRPr lang="en-GB" sz="1920" b="0" strike="noStrike" spc="-1" dirty="0">
              <a:latin typeface="Arial"/>
            </a:endParaRPr>
          </a:p>
        </p:txBody>
      </p:sp>
      <p:sp>
        <p:nvSpPr>
          <p:cNvPr id="293" name="CustomShape 8"/>
          <p:cNvSpPr/>
          <p:nvPr/>
        </p:nvSpPr>
        <p:spPr>
          <a:xfrm>
            <a:off x="7806960" y="5054130"/>
            <a:ext cx="6348240" cy="11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205"/>
              </a:lnSpc>
              <a:tabLst>
                <a:tab pos="0" algn="l"/>
              </a:tabLst>
            </a:pPr>
            <a:r>
              <a:rPr lang="pt-PT" sz="1230" spc="-1" dirty="0">
                <a:solidFill>
                  <a:srgbClr val="DAD1E6"/>
                </a:solidFill>
                <a:latin typeface="Fira Sans"/>
              </a:rPr>
              <a:t>É possível observar que o MAPE mostra resultados baixos na tabela para os testes realizados durante os feriados e fins-de-semana, no entanto o modelo encontra desafios em acompanhar a amostra teste à medida que o gap aumenta.</a:t>
            </a:r>
            <a:endParaRPr lang="en-GB" sz="1230" spc="-1" dirty="0">
              <a:solidFill>
                <a:srgbClr val="DAD1E6"/>
              </a:solidFill>
              <a:latin typeface="Fira Sans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29FA6EC-8847-B981-9799-F9D4B8852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03816"/>
              </p:ext>
            </p:extLst>
          </p:nvPr>
        </p:nvGraphicFramePr>
        <p:xfrm>
          <a:off x="7871167" y="3400800"/>
          <a:ext cx="6219825" cy="1158240"/>
        </p:xfrm>
        <a:graphic>
          <a:graphicData uri="http://schemas.openxmlformats.org/drawingml/2006/table">
            <a:tbl>
              <a:tblPr/>
              <a:tblGrid>
                <a:gridCol w="1243965">
                  <a:extLst>
                    <a:ext uri="{9D8B030D-6E8A-4147-A177-3AD203B41FA5}">
                      <a16:colId xmlns:a16="http://schemas.microsoft.com/office/drawing/2014/main" val="2439949238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3045215413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1860097977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998729698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4048522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pt-PT" sz="1600" b="0" strike="noStrike" kern="1200" spc="-1">
                          <a:solidFill>
                            <a:srgbClr val="DAD1E6"/>
                          </a:solidFill>
                          <a:latin typeface="Fira Sans"/>
                          <a:cs typeface="+mn-cs"/>
                        </a:rPr>
                        <a:t>Previsão à frente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600" b="0" strike="noStrike" kern="1200" spc="-1">
                          <a:solidFill>
                            <a:srgbClr val="DAD1E6"/>
                          </a:solidFill>
                          <a:latin typeface="Fira Sans"/>
                          <a:cs typeface="+mn-cs"/>
                        </a:rPr>
                        <a:t>1 hora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600" b="0" strike="noStrike" kern="1200" spc="-1">
                          <a:solidFill>
                            <a:srgbClr val="DAD1E6"/>
                          </a:solidFill>
                          <a:latin typeface="Fira Sans"/>
                          <a:cs typeface="+mn-cs"/>
                        </a:rPr>
                        <a:t>2 horas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600" b="0" strike="noStrike" kern="1200" spc="-1">
                          <a:solidFill>
                            <a:srgbClr val="DAD1E6"/>
                          </a:solidFill>
                          <a:latin typeface="Fira Sans"/>
                          <a:cs typeface="+mn-cs"/>
                        </a:rPr>
                        <a:t>4 horas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600" b="0" strike="noStrike" kern="1200" spc="-1">
                          <a:solidFill>
                            <a:srgbClr val="DAD1E6"/>
                          </a:solidFill>
                          <a:latin typeface="Fira Sans"/>
                          <a:cs typeface="+mn-cs"/>
                        </a:rPr>
                        <a:t>8 horas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88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pt-PT" sz="1600" b="0" strike="noStrike" kern="1200" spc="-1">
                          <a:solidFill>
                            <a:srgbClr val="DAD1E6"/>
                          </a:solidFill>
                          <a:latin typeface="Fira Sans"/>
                          <a:cs typeface="+mn-cs"/>
                        </a:rPr>
                        <a:t>Valor da previsão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b="0" strike="noStrike" kern="1200" spc="-1">
                          <a:solidFill>
                            <a:srgbClr val="DAD1E6"/>
                          </a:solidFill>
                          <a:latin typeface="Fira Sans"/>
                          <a:cs typeface="+mn-cs"/>
                        </a:rPr>
                        <a:t>1.18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b="0" strike="noStrike" kern="1200" spc="-1">
                          <a:solidFill>
                            <a:srgbClr val="DAD1E6"/>
                          </a:solidFill>
                          <a:latin typeface="Fira Sans"/>
                          <a:cs typeface="+mn-cs"/>
                        </a:rPr>
                        <a:t>1.74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b="0" strike="noStrike" kern="1200" spc="-1">
                          <a:solidFill>
                            <a:srgbClr val="DAD1E6"/>
                          </a:solidFill>
                          <a:latin typeface="Fira Sans"/>
                          <a:cs typeface="+mn-cs"/>
                        </a:rPr>
                        <a:t>1.91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600" b="0" strike="noStrike" kern="1200" spc="-1" dirty="0">
                          <a:solidFill>
                            <a:srgbClr val="DAD1E6"/>
                          </a:solidFill>
                          <a:latin typeface="Fira Sans"/>
                          <a:cs typeface="+mn-cs"/>
                        </a:rPr>
                        <a:t>2.26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280319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04DCD7A6-FC53-D5A4-7910-484C51E3B53C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96" name="CustomShape 2"/>
          <p:cNvSpPr/>
          <p:nvPr/>
        </p:nvSpPr>
        <p:spPr>
          <a:xfrm>
            <a:off x="360" y="-60480"/>
            <a:ext cx="14630040" cy="829008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297" name="CustomShape 3"/>
          <p:cNvSpPr/>
          <p:nvPr/>
        </p:nvSpPr>
        <p:spPr>
          <a:xfrm>
            <a:off x="833040" y="826920"/>
            <a:ext cx="5356440" cy="7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686"/>
              </a:lnSpc>
              <a:tabLst>
                <a:tab pos="0" algn="l"/>
              </a:tabLst>
            </a:pPr>
            <a:r>
              <a:rPr lang="en-US" sz="438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Testes e </a:t>
            </a:r>
            <a:r>
              <a:rPr lang="en-US" sz="438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Resultados</a:t>
            </a:r>
            <a:endParaRPr lang="en-GB" sz="4380" b="0" strike="noStrike" spc="-1" dirty="0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833040" y="1956960"/>
            <a:ext cx="4419360" cy="57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550"/>
              </a:lnSpc>
              <a:tabLst>
                <a:tab pos="0" algn="l"/>
              </a:tabLst>
            </a:pPr>
            <a:r>
              <a:rPr lang="en-US" sz="350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Limitações</a:t>
            </a:r>
            <a:r>
              <a:rPr lang="en-US" sz="350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do </a:t>
            </a:r>
            <a:r>
              <a:rPr lang="en-US" sz="350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Modelo</a:t>
            </a:r>
            <a:endParaRPr lang="en-GB" sz="3500" b="0" strike="noStrike" spc="-1" dirty="0"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833220" y="2924640"/>
            <a:ext cx="12963600" cy="119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3149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O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modelo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atual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não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leva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em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conta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informações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contextuais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como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feriados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e fins de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semana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o que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afeta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a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precisão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das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previsões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</a:t>
            </a:r>
            <a:r>
              <a:rPr lang="en-US" sz="175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tráfego</a:t>
            </a:r>
            <a:r>
              <a:rPr lang="en-US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.</a:t>
            </a:r>
            <a:endParaRPr lang="en-GB" sz="1750" b="0" strike="noStrike" spc="-1" dirty="0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0D37CCD-F0ED-B341-AC39-6C864FFE372C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53" name="CustomShape 2"/>
          <p:cNvSpPr/>
          <p:nvPr/>
        </p:nvSpPr>
        <p:spPr>
          <a:xfrm>
            <a:off x="0" y="36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F1D21736-586F-4697-ADFE-F57323EF1EC4}"/>
              </a:ext>
            </a:extLst>
          </p:cNvPr>
          <p:cNvSpPr/>
          <p:nvPr/>
        </p:nvSpPr>
        <p:spPr>
          <a:xfrm rot="16200000">
            <a:off x="12352066" y="1931249"/>
            <a:ext cx="637254" cy="45719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26761B60-77E5-DD8D-3D24-15E12D195A4D}"/>
              </a:ext>
            </a:extLst>
          </p:cNvPr>
          <p:cNvSpPr/>
          <p:nvPr/>
        </p:nvSpPr>
        <p:spPr>
          <a:xfrm rot="16200000">
            <a:off x="8749505" y="2887215"/>
            <a:ext cx="637254" cy="45719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5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3657240" cy="8229600"/>
          </a:xfrm>
          <a:prstGeom prst="rect">
            <a:avLst/>
          </a:prstGeom>
          <a:ln>
            <a:noFill/>
          </a:ln>
        </p:spPr>
      </p:pic>
      <p:sp>
        <p:nvSpPr>
          <p:cNvPr id="55" name="CustomShape 3"/>
          <p:cNvSpPr/>
          <p:nvPr/>
        </p:nvSpPr>
        <p:spPr>
          <a:xfrm>
            <a:off x="4413903" y="859951"/>
            <a:ext cx="4443480" cy="7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686"/>
              </a:lnSpc>
              <a:tabLst>
                <a:tab pos="0" algn="l"/>
              </a:tabLst>
            </a:pPr>
            <a:r>
              <a:rPr lang="en-US" sz="438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Introdução</a:t>
            </a:r>
            <a:endParaRPr lang="en-GB" sz="4380" b="0" strike="noStrike" spc="-1" dirty="0">
              <a:latin typeface="Arial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7116547" y="3112117"/>
            <a:ext cx="4443480" cy="7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686"/>
              </a:lnSpc>
              <a:tabLst>
                <a:tab pos="0" algn="l"/>
              </a:tabLst>
            </a:pPr>
            <a:r>
              <a:rPr lang="en-US" sz="438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Enquadramento</a:t>
            </a:r>
            <a:endParaRPr lang="en-GB" sz="4380" b="0" strike="noStrike" spc="-1" dirty="0">
              <a:latin typeface="Arial"/>
            </a:endParaRPr>
          </a:p>
        </p:txBody>
      </p:sp>
      <p:sp>
        <p:nvSpPr>
          <p:cNvPr id="57" name="CustomShape 5"/>
          <p:cNvSpPr/>
          <p:nvPr/>
        </p:nvSpPr>
        <p:spPr>
          <a:xfrm>
            <a:off x="11283341" y="850125"/>
            <a:ext cx="4443480" cy="7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686"/>
              </a:lnSpc>
              <a:tabLst>
                <a:tab pos="0" algn="l"/>
              </a:tabLst>
            </a:pPr>
            <a:r>
              <a:rPr lang="en-US" sz="438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Objetivos</a:t>
            </a:r>
            <a:endParaRPr lang="en-GB" sz="4380" b="0" strike="noStrike" spc="-1" dirty="0">
              <a:latin typeface="Arial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865F9738-DFC0-F1D2-E978-A734E56C2B2E}"/>
              </a:ext>
            </a:extLst>
          </p:cNvPr>
          <p:cNvSpPr/>
          <p:nvPr/>
        </p:nvSpPr>
        <p:spPr>
          <a:xfrm>
            <a:off x="5352392" y="4819011"/>
            <a:ext cx="7477200" cy="15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3149"/>
              </a:lnSpc>
              <a:tabLst>
                <a:tab pos="0" algn="l"/>
              </a:tabLst>
            </a:pPr>
            <a:r>
              <a:rPr lang="pt-PT" sz="175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A </a:t>
            </a:r>
            <a:r>
              <a:rPr lang="pt-PT" sz="1750" spc="-1" dirty="0">
                <a:solidFill>
                  <a:srgbClr val="DAD1E6"/>
                </a:solidFill>
                <a:latin typeface="Fira Sans"/>
              </a:rPr>
              <a:t>parceria do </a:t>
            </a:r>
            <a:r>
              <a:rPr lang="pt-PT" sz="1750" spc="-1" dirty="0" err="1">
                <a:solidFill>
                  <a:srgbClr val="DAD1E6"/>
                </a:solidFill>
                <a:latin typeface="Fira Sans"/>
              </a:rPr>
              <a:t>LxDataLab</a:t>
            </a:r>
            <a:r>
              <a:rPr lang="pt-PT" sz="1750" spc="-1" dirty="0">
                <a:solidFill>
                  <a:srgbClr val="DAD1E6"/>
                </a:solidFill>
                <a:latin typeface="Fira Sans"/>
              </a:rPr>
              <a:t> com diversas instituições de pesquisa e ensino superior, incluindo o Instituto Superior de Engenharia de Coimbra (ISEC), permite que essas instituições tenham acesso às Bases de Dados existentes e proponham soluções analíticas, diagnósticos e previsões para diversos dados urbanos, nomeadamente o uso de smartphones como sensores para captar dados relativos à mobilidade.</a:t>
            </a:r>
            <a:endParaRPr lang="en-GB" sz="1750" spc="-1" dirty="0">
              <a:solidFill>
                <a:srgbClr val="DAD1E6"/>
              </a:solidFill>
              <a:latin typeface="Fira Sans"/>
            </a:endParaRP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4288646F-EA5C-5512-D2EC-8130D4395B4A}"/>
              </a:ext>
            </a:extLst>
          </p:cNvPr>
          <p:cNvSpPr/>
          <p:nvPr/>
        </p:nvSpPr>
        <p:spPr>
          <a:xfrm rot="16200000">
            <a:off x="9150698" y="-1984353"/>
            <a:ext cx="50402" cy="8931351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5B5D93FA-6157-97F6-E9FF-8356EBF8715C}"/>
              </a:ext>
            </a:extLst>
          </p:cNvPr>
          <p:cNvSpPr/>
          <p:nvPr/>
        </p:nvSpPr>
        <p:spPr>
          <a:xfrm rot="16200000">
            <a:off x="5555034" y="1976721"/>
            <a:ext cx="637254" cy="45719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A45AC000-C49F-34C8-311C-4464CD577BE0}"/>
              </a:ext>
            </a:extLst>
          </p:cNvPr>
          <p:cNvSpPr/>
          <p:nvPr/>
        </p:nvSpPr>
        <p:spPr>
          <a:xfrm>
            <a:off x="5626366" y="2221132"/>
            <a:ext cx="529885" cy="503563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C31DAA4C-3CE6-69E3-13D4-8AC09D788DF5}"/>
              </a:ext>
            </a:extLst>
          </p:cNvPr>
          <p:cNvSpPr/>
          <p:nvPr/>
        </p:nvSpPr>
        <p:spPr>
          <a:xfrm>
            <a:off x="5802468" y="2246700"/>
            <a:ext cx="177680" cy="392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11">
            <a:extLst>
              <a:ext uri="{FF2B5EF4-FFF2-40B4-BE49-F238E27FC236}">
                <a16:creationId xmlns:a16="http://schemas.microsoft.com/office/drawing/2014/main" id="{3F6C111C-E536-53C9-051B-32C4F9C72A87}"/>
              </a:ext>
            </a:extLst>
          </p:cNvPr>
          <p:cNvSpPr/>
          <p:nvPr/>
        </p:nvSpPr>
        <p:spPr>
          <a:xfrm>
            <a:off x="8385839" y="2202087"/>
            <a:ext cx="471544" cy="392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endParaRPr lang="en-US" sz="2624" dirty="0"/>
          </a:p>
        </p:txBody>
      </p:sp>
      <p:sp>
        <p:nvSpPr>
          <p:cNvPr id="12" name="Text 15">
            <a:extLst>
              <a:ext uri="{FF2B5EF4-FFF2-40B4-BE49-F238E27FC236}">
                <a16:creationId xmlns:a16="http://schemas.microsoft.com/office/drawing/2014/main" id="{26740EF1-B807-2B2B-81D4-644F14530CD2}"/>
              </a:ext>
            </a:extLst>
          </p:cNvPr>
          <p:cNvSpPr/>
          <p:nvPr/>
        </p:nvSpPr>
        <p:spPr>
          <a:xfrm>
            <a:off x="9406891" y="2224905"/>
            <a:ext cx="471544" cy="392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endParaRPr lang="en-US" sz="2624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7959C83C-67E2-7243-59DC-D5A4CFD9E7B0}"/>
              </a:ext>
            </a:extLst>
          </p:cNvPr>
          <p:cNvSpPr/>
          <p:nvPr/>
        </p:nvSpPr>
        <p:spPr>
          <a:xfrm>
            <a:off x="8808402" y="2180298"/>
            <a:ext cx="529885" cy="503563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3F43518B-3384-641C-A26A-3D265C8D7977}"/>
              </a:ext>
            </a:extLst>
          </p:cNvPr>
          <p:cNvSpPr/>
          <p:nvPr/>
        </p:nvSpPr>
        <p:spPr>
          <a:xfrm>
            <a:off x="8984504" y="2205866"/>
            <a:ext cx="177680" cy="392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D421CAF6-DE1E-C59F-446A-155EF9914C0D}"/>
              </a:ext>
            </a:extLst>
          </p:cNvPr>
          <p:cNvSpPr/>
          <p:nvPr/>
        </p:nvSpPr>
        <p:spPr>
          <a:xfrm>
            <a:off x="12405751" y="2204339"/>
            <a:ext cx="529885" cy="503563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3A636D39-48A6-5863-5911-4AE3B2BB8DE6}"/>
              </a:ext>
            </a:extLst>
          </p:cNvPr>
          <p:cNvSpPr/>
          <p:nvPr/>
        </p:nvSpPr>
        <p:spPr>
          <a:xfrm>
            <a:off x="12581853" y="2229907"/>
            <a:ext cx="177680" cy="392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AF57343-1231-722B-56F7-EA2C9279812B}"/>
              </a:ext>
            </a:extLst>
          </p:cNvPr>
          <p:cNvSpPr/>
          <p:nvPr/>
        </p:nvSpPr>
        <p:spPr>
          <a:xfrm>
            <a:off x="13939284" y="7538484"/>
            <a:ext cx="478465" cy="4572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302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303" name="CustomShape 3"/>
          <p:cNvSpPr/>
          <p:nvPr/>
        </p:nvSpPr>
        <p:spPr>
          <a:xfrm>
            <a:off x="832320" y="606240"/>
            <a:ext cx="7479000" cy="143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5681"/>
              </a:lnSpc>
              <a:tabLst>
                <a:tab pos="0" algn="l"/>
              </a:tabLst>
            </a:pPr>
            <a:r>
              <a:rPr lang="en-US" sz="437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Conclusão e Trabalho Futuro</a:t>
            </a:r>
            <a:endParaRPr lang="en-GB" sz="4370" b="0" strike="noStrike" spc="-1">
              <a:latin typeface="Arial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832320" y="2368800"/>
            <a:ext cx="7479000" cy="158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17"/>
              </a:lnSpc>
              <a:tabLst>
                <a:tab pos="0" algn="l"/>
              </a:tabLst>
            </a:pP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Concluimos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os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eixos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com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mais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volume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tráfego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A1, A5, IC19, IC2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 e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N117 </a:t>
            </a:r>
            <a:r>
              <a:rPr lang="en-US" sz="1400" spc="-1" dirty="0" err="1">
                <a:solidFill>
                  <a:srgbClr val="DAD1E6"/>
                </a:solidFill>
                <a:latin typeface="Fira Sans"/>
                <a:ea typeface="Fira Sans"/>
              </a:rPr>
              <a:t>correlacionam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-se com o </a:t>
            </a:r>
            <a:r>
              <a:rPr lang="en-US" sz="1400" spc="-1" dirty="0" err="1">
                <a:solidFill>
                  <a:srgbClr val="DAD1E6"/>
                </a:solidFill>
                <a:latin typeface="Fira Sans"/>
                <a:ea typeface="Fira Sans"/>
              </a:rPr>
              <a:t>modelo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spc="-1" dirty="0" err="1">
                <a:solidFill>
                  <a:srgbClr val="DAD1E6"/>
                </a:solidFill>
                <a:latin typeface="Fira Sans"/>
                <a:ea typeface="Fira Sans"/>
              </a:rPr>
              <a:t>preditivo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lang="en-US" sz="1400" spc="-1" dirty="0" err="1">
                <a:solidFill>
                  <a:srgbClr val="DAD1E6"/>
                </a:solidFill>
                <a:latin typeface="Fira Sans"/>
                <a:ea typeface="Fira Sans"/>
              </a:rPr>
              <a:t>obtendo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 MAPE </a:t>
            </a:r>
            <a:r>
              <a:rPr lang="en-US" sz="1400" spc="-1" dirty="0" err="1">
                <a:solidFill>
                  <a:srgbClr val="DAD1E6"/>
                </a:solidFill>
                <a:latin typeface="Fira Sans"/>
                <a:ea typeface="Fira Sans"/>
              </a:rPr>
              <a:t>mais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 Elevado </a:t>
            </a:r>
            <a:r>
              <a:rPr lang="en-US" sz="1400" spc="-1" dirty="0" err="1">
                <a:solidFill>
                  <a:srgbClr val="DAD1E6"/>
                </a:solidFill>
                <a:latin typeface="Fira Sans"/>
                <a:ea typeface="Fira Sans"/>
              </a:rPr>
              <a:t>em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spc="-1" dirty="0" err="1">
                <a:solidFill>
                  <a:srgbClr val="DAD1E6"/>
                </a:solidFill>
                <a:latin typeface="Fira Sans"/>
                <a:ea typeface="Fira Sans"/>
              </a:rPr>
              <a:t>relação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spc="-1" dirty="0" err="1">
                <a:solidFill>
                  <a:srgbClr val="DAD1E6"/>
                </a:solidFill>
                <a:latin typeface="Fira Sans"/>
                <a:ea typeface="Fira Sans"/>
              </a:rPr>
              <a:t>aos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 outros. Por outro </a:t>
            </a:r>
            <a:r>
              <a:rPr lang="en-US" sz="1400" spc="-1" dirty="0" err="1">
                <a:solidFill>
                  <a:srgbClr val="DAD1E6"/>
                </a:solidFill>
                <a:latin typeface="Fira Sans"/>
                <a:ea typeface="Fira Sans"/>
              </a:rPr>
              <a:t>lado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, o MAPE </a:t>
            </a:r>
            <a:r>
              <a:rPr lang="en-US" sz="1400" spc="-1" dirty="0" err="1">
                <a:solidFill>
                  <a:srgbClr val="DAD1E6"/>
                </a:solidFill>
                <a:latin typeface="Fira Sans"/>
                <a:ea typeface="Fira Sans"/>
              </a:rPr>
              <a:t>geral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 é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relativamente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baixo</a:t>
            </a:r>
            <a:r>
              <a:rPr lang="en-US" sz="1400" spc="-1" dirty="0">
                <a:solidFill>
                  <a:srgbClr val="DAD1E6"/>
                </a:solidFill>
                <a:latin typeface="Fira Sans"/>
                <a:ea typeface="Fira Sans"/>
              </a:rPr>
              <a:t>,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em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geral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inferiores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a 10% tanto para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cada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um dos 11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eixos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como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para a soma de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todos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na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400" spc="-1" dirty="0" err="1">
                <a:solidFill>
                  <a:srgbClr val="DAD1E6"/>
                </a:solidFill>
                <a:latin typeface="Fira Sans"/>
                <a:ea typeface="Fira Sans"/>
              </a:rPr>
              <a:t>j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anela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</a:t>
            </a:r>
            <a:r>
              <a:rPr lang="en-US" sz="14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previsão</a:t>
            </a:r>
            <a:r>
              <a:rPr lang="en-US" sz="14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1, 2, 4 e 8 h .</a:t>
            </a:r>
            <a:endParaRPr lang="en-GB" sz="1400" b="0" strike="noStrike" spc="-1" dirty="0">
              <a:latin typeface="Arial"/>
            </a:endParaRPr>
          </a:p>
        </p:txBody>
      </p:sp>
      <p:sp>
        <p:nvSpPr>
          <p:cNvPr id="305" name="CustomShape 5"/>
          <p:cNvSpPr/>
          <p:nvPr/>
        </p:nvSpPr>
        <p:spPr>
          <a:xfrm>
            <a:off x="832320" y="4231080"/>
            <a:ext cx="3628440" cy="3331440"/>
          </a:xfrm>
          <a:prstGeom prst="roundRect">
            <a:avLst>
              <a:gd name="adj" fmla="val 1999"/>
            </a:avLst>
          </a:prstGeom>
          <a:solidFill>
            <a:srgbClr val="3121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306" name="CustomShape 6"/>
          <p:cNvSpPr/>
          <p:nvPr/>
        </p:nvSpPr>
        <p:spPr>
          <a:xfrm>
            <a:off x="1054440" y="4451400"/>
            <a:ext cx="2219400" cy="35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40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Trabalho Futuro:</a:t>
            </a:r>
            <a:endParaRPr lang="en-GB" sz="2190" b="0" strike="noStrike" spc="-1">
              <a:latin typeface="Arial"/>
            </a:endParaRPr>
          </a:p>
        </p:txBody>
      </p:sp>
      <p:sp>
        <p:nvSpPr>
          <p:cNvPr id="307" name="CustomShape 7"/>
          <p:cNvSpPr/>
          <p:nvPr/>
        </p:nvSpPr>
        <p:spPr>
          <a:xfrm>
            <a:off x="4682880" y="4231080"/>
            <a:ext cx="3628440" cy="3331440"/>
          </a:xfrm>
          <a:prstGeom prst="roundRect">
            <a:avLst>
              <a:gd name="adj" fmla="val 1999"/>
            </a:avLst>
          </a:prstGeom>
          <a:solidFill>
            <a:srgbClr val="3121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308" name="CustomShape 8"/>
          <p:cNvSpPr/>
          <p:nvPr/>
        </p:nvSpPr>
        <p:spPr>
          <a:xfrm>
            <a:off x="4905000" y="4451400"/>
            <a:ext cx="3184560" cy="95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17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AD1E6"/>
                </a:solidFill>
                <a:latin typeface="Fira Sans"/>
                <a:ea typeface="Fira Sans"/>
              </a:rPr>
              <a:t>• Incorporar modelo para diferenciar dias de semana dos feriados e fins de semana </a:t>
            </a:r>
            <a:endParaRPr lang="en-GB" sz="1400" b="0" strike="noStrike" spc="-1">
              <a:latin typeface="Arial"/>
            </a:endParaRPr>
          </a:p>
        </p:txBody>
      </p:sp>
      <p:sp>
        <p:nvSpPr>
          <p:cNvPr id="309" name="CustomShape 9"/>
          <p:cNvSpPr/>
          <p:nvPr/>
        </p:nvSpPr>
        <p:spPr>
          <a:xfrm>
            <a:off x="4905000" y="5579640"/>
            <a:ext cx="3184560" cy="6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17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AD1E6"/>
                </a:solidFill>
                <a:latin typeface="Fira Sans"/>
                <a:ea typeface="Fira Sans"/>
              </a:rPr>
              <a:t>• Explorar outros modelos, como LSTM e SAEs </a:t>
            </a:r>
            <a:endParaRPr lang="en-GB" sz="1400" b="0" strike="noStrike" spc="-1">
              <a:latin typeface="Arial"/>
            </a:endParaRPr>
          </a:p>
        </p:txBody>
      </p:sp>
      <p:sp>
        <p:nvSpPr>
          <p:cNvPr id="310" name="CustomShape 10"/>
          <p:cNvSpPr/>
          <p:nvPr/>
        </p:nvSpPr>
        <p:spPr>
          <a:xfrm>
            <a:off x="4905000" y="6390360"/>
            <a:ext cx="3184560" cy="95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17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AD1E6"/>
                </a:solidFill>
                <a:latin typeface="Fira Sans"/>
                <a:ea typeface="Fira Sans"/>
              </a:rPr>
              <a:t>• Explorar modelos para dados com períodos de amostragem de 5, 15, 30 min</a:t>
            </a:r>
            <a:endParaRPr lang="en-GB" sz="1400" b="0" strike="noStrike" spc="-1">
              <a:latin typeface="Arial"/>
            </a:endParaRPr>
          </a:p>
        </p:txBody>
      </p:sp>
      <p:pic>
        <p:nvPicPr>
          <p:cNvPr id="311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600"/>
          </a:xfrm>
          <a:prstGeom prst="rect">
            <a:avLst/>
          </a:prstGeom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B4544C6-C3BE-1D50-1F41-365F6481D983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39E32-FBE8-3406-0BAE-C3A715E4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D8A784-93C9-3FEF-5729-118056C7082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EE24CC4-1DA7-1CDD-A1F0-B86F4AA6816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B3BA754-0E1E-C4B4-8450-27EB495CF8E2}"/>
              </a:ext>
            </a:extLst>
          </p:cNvPr>
          <p:cNvSpPr/>
          <p:nvPr/>
        </p:nvSpPr>
        <p:spPr>
          <a:xfrm>
            <a:off x="833199" y="328320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Estado da Arte</a:t>
            </a:r>
          </a:p>
          <a:p>
            <a:pPr marL="0" indent="0">
              <a:lnSpc>
                <a:spcPts val="5686"/>
              </a:lnSpc>
              <a:buNone/>
            </a:pPr>
            <a:r>
              <a:rPr lang="en-US" sz="3730" b="1" dirty="0" err="1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Alguns</a:t>
            </a:r>
            <a:r>
              <a:rPr lang="en-US" sz="373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3730" b="1" dirty="0" err="1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Artigos</a:t>
            </a:r>
            <a:endParaRPr lang="en-US" sz="373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09E4C1A-8693-281F-4F11-3E6833B913A1}"/>
              </a:ext>
            </a:extLst>
          </p:cNvPr>
          <p:cNvSpPr/>
          <p:nvPr/>
        </p:nvSpPr>
        <p:spPr>
          <a:xfrm>
            <a:off x="833199" y="1882010"/>
            <a:ext cx="3074432" cy="5606911"/>
          </a:xfrm>
          <a:prstGeom prst="roundRect">
            <a:avLst>
              <a:gd name="adj" fmla="val 2168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9EF9AD6-9FEC-87AF-492E-E825C056BE03}"/>
              </a:ext>
            </a:extLst>
          </p:cNvPr>
          <p:cNvSpPr/>
          <p:nvPr/>
        </p:nvSpPr>
        <p:spPr>
          <a:xfrm>
            <a:off x="1055370" y="2102547"/>
            <a:ext cx="2630091" cy="1075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Matriz Origem-Destino como sensor de tráfego</a:t>
            </a:r>
            <a:endParaRPr lang="en-US" sz="218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317B127-91D0-8969-67FA-FBA2DA804D31}"/>
              </a:ext>
            </a:extLst>
          </p:cNvPr>
          <p:cNvSpPr/>
          <p:nvPr/>
        </p:nvSpPr>
        <p:spPr>
          <a:xfrm>
            <a:off x="1055370" y="3376013"/>
            <a:ext cx="2630091" cy="2222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Método proposto poderia ter uma implementação prática em sistemas de atribuição dinâmica de tráfego em tempo real para aplicações ITS, com média de MAPE em 7.18% (LSTM) e 6.80% (DLNa).</a:t>
            </a:r>
            <a:endParaRPr lang="en-US" sz="14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621758E4-4C46-6EDE-1072-5E2AC67CB694}"/>
              </a:ext>
            </a:extLst>
          </p:cNvPr>
          <p:cNvSpPr/>
          <p:nvPr/>
        </p:nvSpPr>
        <p:spPr>
          <a:xfrm>
            <a:off x="4129802" y="1882010"/>
            <a:ext cx="3074432" cy="5606911"/>
          </a:xfrm>
          <a:prstGeom prst="roundRect">
            <a:avLst>
              <a:gd name="adj" fmla="val 2168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B4F66C9-A136-16EB-FD87-DEAA62C1925C}"/>
              </a:ext>
            </a:extLst>
          </p:cNvPr>
          <p:cNvSpPr/>
          <p:nvPr/>
        </p:nvSpPr>
        <p:spPr>
          <a:xfrm>
            <a:off x="4351973" y="2102547"/>
            <a:ext cx="2630091" cy="17917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Classificação do fluxo de tráfego através de algoritmos de machine learning</a:t>
            </a:r>
            <a:endParaRPr lang="en-US" sz="2187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D6A3F1F-9D16-BA3F-057D-6F9D473A5ECF}"/>
              </a:ext>
            </a:extLst>
          </p:cNvPr>
          <p:cNvSpPr/>
          <p:nvPr/>
        </p:nvSpPr>
        <p:spPr>
          <a:xfrm>
            <a:off x="4351973" y="4092699"/>
            <a:ext cx="2630091" cy="3175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Resultados de classificação mais elevados foram obtidos no conjunto de dados da Primavera, o que coincide com as restrições de mobilidade estabelecidas nas cidades devido à pandemia de Covid-19, onde a Decision Tree obteve a maior precisão com 99.89% na experiência.</a:t>
            </a:r>
            <a:endParaRPr lang="en-US" sz="140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C21AC6EE-DAB4-970C-6A68-8CB8453EDEDD}"/>
              </a:ext>
            </a:extLst>
          </p:cNvPr>
          <p:cNvSpPr/>
          <p:nvPr/>
        </p:nvSpPr>
        <p:spPr>
          <a:xfrm>
            <a:off x="7547494" y="1882010"/>
            <a:ext cx="3074432" cy="5606911"/>
          </a:xfrm>
          <a:prstGeom prst="roundRect">
            <a:avLst>
              <a:gd name="adj" fmla="val 2168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91FAEC9-2264-D94E-5A54-38FC54673038}"/>
              </a:ext>
            </a:extLst>
          </p:cNvPr>
          <p:cNvSpPr/>
          <p:nvPr/>
        </p:nvSpPr>
        <p:spPr>
          <a:xfrm>
            <a:off x="7648575" y="2102547"/>
            <a:ext cx="2630091" cy="1075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PROMOTION FrameWork para prever o fluxo tráfego</a:t>
            </a:r>
            <a:endParaRPr lang="en-US" sz="2187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6002FCCA-3CEB-A666-F8DC-DB7140F6489E}"/>
              </a:ext>
            </a:extLst>
          </p:cNvPr>
          <p:cNvSpPr/>
          <p:nvPr/>
        </p:nvSpPr>
        <p:spPr>
          <a:xfrm>
            <a:off x="7648575" y="3376013"/>
            <a:ext cx="2630091" cy="1905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9"/>
              </a:lnSpc>
              <a:buNone/>
            </a:pPr>
            <a:endParaRPr lang="en-US" sz="1400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>
              <a:lnSpc>
                <a:spcPts val="2519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promotion quando comparada com as técnicas de previsão do fluxo de tráfego de base supera as outras soluções (STGCN, STGNN, STFGNN e GraphWaveNet).</a:t>
            </a:r>
            <a:endParaRPr lang="en-US" sz="140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96786819-DA5D-966D-F3D9-EFD502806133}"/>
              </a:ext>
            </a:extLst>
          </p:cNvPr>
          <p:cNvSpPr/>
          <p:nvPr/>
        </p:nvSpPr>
        <p:spPr>
          <a:xfrm>
            <a:off x="10723007" y="1882010"/>
            <a:ext cx="3074432" cy="5606911"/>
          </a:xfrm>
          <a:prstGeom prst="roundRect">
            <a:avLst>
              <a:gd name="adj" fmla="val 2168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29E44DC1-5C64-5781-4A2C-C951A14E8035}"/>
              </a:ext>
            </a:extLst>
          </p:cNvPr>
          <p:cNvSpPr/>
          <p:nvPr/>
        </p:nvSpPr>
        <p:spPr>
          <a:xfrm>
            <a:off x="10945178" y="2102547"/>
            <a:ext cx="2630091" cy="1075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Smartphones como sensores de fluxo de tráfego</a:t>
            </a:r>
            <a:endParaRPr lang="en-US" sz="2187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49E405E8-13B0-9A9C-5309-2682E8C603B9}"/>
              </a:ext>
            </a:extLst>
          </p:cNvPr>
          <p:cNvSpPr/>
          <p:nvPr/>
        </p:nvSpPr>
        <p:spPr>
          <a:xfrm>
            <a:off x="10945178" y="3376013"/>
            <a:ext cx="2630091" cy="254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resultados desta experiência mostram que o map-matching obteve uma precisão média na ordem dos 60% a 85%. A precisão da rota estimada estende uma equação linear proporcional à frequência de amostragem do local.</a:t>
            </a:r>
            <a:endParaRPr lang="en-US" sz="14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417F86-41FD-B2B5-1D40-B4C7080C2887}"/>
              </a:ext>
            </a:extLst>
          </p:cNvPr>
          <p:cNvSpPr/>
          <p:nvPr/>
        </p:nvSpPr>
        <p:spPr>
          <a:xfrm>
            <a:off x="13939284" y="7538484"/>
            <a:ext cx="478465" cy="4572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8363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68" name="CustomShape 2"/>
          <p:cNvSpPr/>
          <p:nvPr/>
        </p:nvSpPr>
        <p:spPr>
          <a:xfrm>
            <a:off x="360" y="0"/>
            <a:ext cx="14630040" cy="829008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 dirty="0"/>
          </a:p>
        </p:txBody>
      </p:sp>
      <p:sp>
        <p:nvSpPr>
          <p:cNvPr id="69" name="CustomShape 3"/>
          <p:cNvSpPr/>
          <p:nvPr/>
        </p:nvSpPr>
        <p:spPr>
          <a:xfrm>
            <a:off x="826920" y="601920"/>
            <a:ext cx="4411080" cy="71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644"/>
              </a:lnSpc>
              <a:tabLst>
                <a:tab pos="0" algn="l"/>
              </a:tabLst>
            </a:pPr>
            <a:r>
              <a:rPr lang="en-US" sz="434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Dataset</a:t>
            </a:r>
            <a:endParaRPr lang="en-GB" sz="4340" b="0" strike="noStrike" spc="-1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>
            <a:off x="826920" y="1532520"/>
            <a:ext cx="3528720" cy="5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516"/>
              </a:lnSpc>
              <a:tabLst>
                <a:tab pos="0" algn="l"/>
              </a:tabLst>
            </a:pPr>
            <a:r>
              <a:rPr lang="en-US" sz="348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Contexto</a:t>
            </a:r>
            <a:r>
              <a:rPr lang="en-US" sz="3480" b="1" strike="noStrike" spc="-1" dirty="0">
                <a:solidFill>
                  <a:srgbClr val="FF726D"/>
                </a:solidFill>
                <a:latin typeface="Inconsolata"/>
                <a:ea typeface="Inconsolata"/>
              </a:rPr>
              <a:t> e </a:t>
            </a:r>
            <a:r>
              <a:rPr lang="en-US" sz="3480" b="1" strike="noStrike" spc="-1" dirty="0" err="1">
                <a:solidFill>
                  <a:srgbClr val="FF726D"/>
                </a:solidFill>
                <a:latin typeface="Inconsolata"/>
                <a:ea typeface="Inconsolata"/>
              </a:rPr>
              <a:t>Conteúdo</a:t>
            </a:r>
            <a:endParaRPr lang="en-GB" sz="3480" b="0" strike="noStrike" spc="-1" dirty="0">
              <a:latin typeface="Arial"/>
            </a:endParaRPr>
          </a:p>
        </p:txBody>
      </p:sp>
      <p:pic>
        <p:nvPicPr>
          <p:cNvPr id="71" name="Image 0" descr="preencoded.png"/>
          <p:cNvPicPr/>
          <p:nvPr/>
        </p:nvPicPr>
        <p:blipFill>
          <a:blip r:embed="rId3"/>
          <a:stretch/>
        </p:blipFill>
        <p:spPr>
          <a:xfrm>
            <a:off x="826920" y="2607480"/>
            <a:ext cx="6105960" cy="4566600"/>
          </a:xfrm>
          <a:prstGeom prst="rect">
            <a:avLst/>
          </a:prstGeom>
          <a:ln>
            <a:noFill/>
          </a:ln>
        </p:spPr>
      </p:pic>
      <p:sp>
        <p:nvSpPr>
          <p:cNvPr id="73" name="CustomShape 6"/>
          <p:cNvSpPr/>
          <p:nvPr/>
        </p:nvSpPr>
        <p:spPr>
          <a:xfrm>
            <a:off x="826920" y="6276600"/>
            <a:ext cx="3528720" cy="5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74" name="CustomShape 7"/>
          <p:cNvSpPr/>
          <p:nvPr/>
        </p:nvSpPr>
        <p:spPr>
          <a:xfrm>
            <a:off x="826920" y="7174080"/>
            <a:ext cx="12976200" cy="39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6DEF37CD-8BEB-1A5D-1EA1-54BCC4F1A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471775"/>
              </p:ext>
            </p:extLst>
          </p:nvPr>
        </p:nvGraphicFramePr>
        <p:xfrm>
          <a:off x="7607242" y="1611526"/>
          <a:ext cx="6348435" cy="3200400"/>
        </p:xfrm>
        <a:graphic>
          <a:graphicData uri="http://schemas.openxmlformats.org/drawingml/2006/table">
            <a:tbl>
              <a:tblPr/>
              <a:tblGrid>
                <a:gridCol w="1269687">
                  <a:extLst>
                    <a:ext uri="{9D8B030D-6E8A-4147-A177-3AD203B41FA5}">
                      <a16:colId xmlns:a16="http://schemas.microsoft.com/office/drawing/2014/main" val="404880641"/>
                    </a:ext>
                  </a:extLst>
                </a:gridCol>
                <a:gridCol w="1269687">
                  <a:extLst>
                    <a:ext uri="{9D8B030D-6E8A-4147-A177-3AD203B41FA5}">
                      <a16:colId xmlns:a16="http://schemas.microsoft.com/office/drawing/2014/main" val="4080267376"/>
                    </a:ext>
                  </a:extLst>
                </a:gridCol>
                <a:gridCol w="1269687">
                  <a:extLst>
                    <a:ext uri="{9D8B030D-6E8A-4147-A177-3AD203B41FA5}">
                      <a16:colId xmlns:a16="http://schemas.microsoft.com/office/drawing/2014/main" val="1789464212"/>
                    </a:ext>
                  </a:extLst>
                </a:gridCol>
                <a:gridCol w="1269687">
                  <a:extLst>
                    <a:ext uri="{9D8B030D-6E8A-4147-A177-3AD203B41FA5}">
                      <a16:colId xmlns:a16="http://schemas.microsoft.com/office/drawing/2014/main" val="276831411"/>
                    </a:ext>
                  </a:extLst>
                </a:gridCol>
                <a:gridCol w="1269687">
                  <a:extLst>
                    <a:ext uri="{9D8B030D-6E8A-4147-A177-3AD203B41FA5}">
                      <a16:colId xmlns:a16="http://schemas.microsoft.com/office/drawing/2014/main" val="2042642520"/>
                    </a:ext>
                  </a:extLst>
                </a:gridCol>
              </a:tblGrid>
              <a:tr h="567288"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Pasta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Número de Registos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Período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Intervalo de Tempo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Área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231038"/>
                  </a:ext>
                </a:extLst>
              </a:tr>
              <a:tr h="2269152">
                <a:tc>
                  <a:txBody>
                    <a:bodyPr/>
                    <a:lstStyle/>
                    <a:p>
                      <a:pPr fontAlgn="base"/>
                      <a:r>
                        <a:rPr lang="pt-PT" sz="1800" b="0" i="0" kern="120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Número de telemóveis que entram e saem da cidade de Lisboa</a:t>
                      </a: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Mais de 1 milhão</a:t>
                      </a: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Set/2021 a Dez/2022</a:t>
                      </a: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5 e 10 minutos (Set/2021 a Mar/2022) e 15 minutos (</a:t>
                      </a:r>
                      <a:r>
                        <a:rPr lang="pt-PT" sz="1800" b="0" i="0" kern="1200" dirty="0" err="1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Abr</a:t>
                      </a:r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/2022 a Dez/2022)</a:t>
                      </a: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11 eixos principais da cidade de Lisboa</a:t>
                      </a: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078120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FBBD8E7-82A2-AB92-BFD8-3F62B445D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450585"/>
              </p:ext>
            </p:extLst>
          </p:nvPr>
        </p:nvGraphicFramePr>
        <p:xfrm>
          <a:off x="7583295" y="5290920"/>
          <a:ext cx="6372381" cy="1554480"/>
        </p:xfrm>
        <a:graphic>
          <a:graphicData uri="http://schemas.openxmlformats.org/drawingml/2006/table">
            <a:tbl>
              <a:tblPr/>
              <a:tblGrid>
                <a:gridCol w="2124127">
                  <a:extLst>
                    <a:ext uri="{9D8B030D-6E8A-4147-A177-3AD203B41FA5}">
                      <a16:colId xmlns:a16="http://schemas.microsoft.com/office/drawing/2014/main" val="2593356701"/>
                    </a:ext>
                  </a:extLst>
                </a:gridCol>
                <a:gridCol w="2124127">
                  <a:extLst>
                    <a:ext uri="{9D8B030D-6E8A-4147-A177-3AD203B41FA5}">
                      <a16:colId xmlns:a16="http://schemas.microsoft.com/office/drawing/2014/main" val="534539776"/>
                    </a:ext>
                  </a:extLst>
                </a:gridCol>
                <a:gridCol w="2124127">
                  <a:extLst>
                    <a:ext uri="{9D8B030D-6E8A-4147-A177-3AD203B41FA5}">
                      <a16:colId xmlns:a16="http://schemas.microsoft.com/office/drawing/2014/main" val="19501956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pt-PT" sz="1800" b="0" i="0" kern="120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Pasta</a:t>
                      </a:r>
                    </a:p>
                  </a:txBody>
                  <a:tcPr anchor="ctr" anchorCtr="1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800" b="0" i="0" kern="120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Período</a:t>
                      </a:r>
                    </a:p>
                  </a:txBody>
                  <a:tcPr anchor="ctr" anchorCtr="1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Intervalo de Tempo</a:t>
                      </a:r>
                    </a:p>
                  </a:txBody>
                  <a:tcPr anchor="ctr" anchorCtr="1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67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pt-PT" sz="1800" b="0" i="0" kern="120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Observações das estações meteorológicas do IPMA</a:t>
                      </a: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Jan/2020 a Dez/2022</a:t>
                      </a: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800" b="0" i="0" kern="1200" dirty="0">
                          <a:solidFill>
                            <a:srgbClr val="D1D5DB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1 hora</a:t>
                      </a: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729019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C6732A33-33B2-3A06-743D-4BDB4D36FCCD}"/>
              </a:ext>
            </a:extLst>
          </p:cNvPr>
          <p:cNvSpPr/>
          <p:nvPr/>
        </p:nvSpPr>
        <p:spPr>
          <a:xfrm>
            <a:off x="13939284" y="7538484"/>
            <a:ext cx="478465" cy="4572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88" name="CustomShape 2"/>
          <p:cNvSpPr/>
          <p:nvPr/>
        </p:nvSpPr>
        <p:spPr>
          <a:xfrm>
            <a:off x="-180" y="14219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pt-PT" dirty="0"/>
          </a:p>
        </p:txBody>
      </p:sp>
      <p:sp>
        <p:nvSpPr>
          <p:cNvPr id="80" name="Shape 13">
            <a:extLst>
              <a:ext uri="{FF2B5EF4-FFF2-40B4-BE49-F238E27FC236}">
                <a16:creationId xmlns:a16="http://schemas.microsoft.com/office/drawing/2014/main" id="{347B9E62-3ADF-7C47-84E3-BD1AF4B97AF8}"/>
              </a:ext>
            </a:extLst>
          </p:cNvPr>
          <p:cNvSpPr/>
          <p:nvPr/>
        </p:nvSpPr>
        <p:spPr>
          <a:xfrm rot="16200000">
            <a:off x="4633907" y="6615882"/>
            <a:ext cx="499944" cy="45719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2" name="Shape 13">
            <a:extLst>
              <a:ext uri="{FF2B5EF4-FFF2-40B4-BE49-F238E27FC236}">
                <a16:creationId xmlns:a16="http://schemas.microsoft.com/office/drawing/2014/main" id="{D4841A55-2A33-0723-C491-1C65EED1BFF6}"/>
              </a:ext>
            </a:extLst>
          </p:cNvPr>
          <p:cNvSpPr/>
          <p:nvPr/>
        </p:nvSpPr>
        <p:spPr>
          <a:xfrm rot="16200000">
            <a:off x="3634229" y="4150094"/>
            <a:ext cx="481460" cy="45719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76" name="Shape 5">
            <a:extLst>
              <a:ext uri="{FF2B5EF4-FFF2-40B4-BE49-F238E27FC236}">
                <a16:creationId xmlns:a16="http://schemas.microsoft.com/office/drawing/2014/main" id="{E94F3FDB-83E4-6CD8-F612-4FC1B93E8C71}"/>
              </a:ext>
            </a:extLst>
          </p:cNvPr>
          <p:cNvSpPr/>
          <p:nvPr/>
        </p:nvSpPr>
        <p:spPr>
          <a:xfrm rot="16200000">
            <a:off x="3493977" y="7248261"/>
            <a:ext cx="741405" cy="45721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89" name="CustomShape 3"/>
          <p:cNvSpPr/>
          <p:nvPr/>
        </p:nvSpPr>
        <p:spPr>
          <a:xfrm>
            <a:off x="639360" y="465480"/>
            <a:ext cx="3410640" cy="54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365"/>
              </a:lnSpc>
              <a:tabLst>
                <a:tab pos="0" algn="l"/>
              </a:tabLst>
            </a:pPr>
            <a:r>
              <a:rPr lang="en-US" sz="3359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Dataset</a:t>
            </a:r>
            <a:endParaRPr lang="en-GB" sz="3359" b="0" strike="noStrike" spc="-1">
              <a:latin typeface="Arial"/>
            </a:endParaRPr>
          </a:p>
        </p:txBody>
      </p:sp>
      <p:sp>
        <p:nvSpPr>
          <p:cNvPr id="75" name="Shape 5">
            <a:extLst>
              <a:ext uri="{FF2B5EF4-FFF2-40B4-BE49-F238E27FC236}">
                <a16:creationId xmlns:a16="http://schemas.microsoft.com/office/drawing/2014/main" id="{14D99549-1477-1431-FFBE-9DBB8763840E}"/>
              </a:ext>
            </a:extLst>
          </p:cNvPr>
          <p:cNvSpPr/>
          <p:nvPr/>
        </p:nvSpPr>
        <p:spPr>
          <a:xfrm rot="16200000">
            <a:off x="2483357" y="6739174"/>
            <a:ext cx="741405" cy="45721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90" name="CustomShape 4"/>
          <p:cNvSpPr/>
          <p:nvPr/>
        </p:nvSpPr>
        <p:spPr>
          <a:xfrm>
            <a:off x="639360" y="1185120"/>
            <a:ext cx="3329640" cy="43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492"/>
              </a:lnSpc>
              <a:tabLst>
                <a:tab pos="0" algn="l"/>
              </a:tabLst>
            </a:pPr>
            <a:r>
              <a:rPr lang="en-US" sz="3480" b="1" spc="-1" dirty="0" err="1">
                <a:solidFill>
                  <a:srgbClr val="FF726D"/>
                </a:solidFill>
                <a:latin typeface="Inconsolata"/>
                <a:ea typeface="Inconsolata"/>
              </a:rPr>
              <a:t>Qualidade</a:t>
            </a:r>
            <a:r>
              <a:rPr lang="en-US" sz="3480" b="1" spc="-1" dirty="0">
                <a:solidFill>
                  <a:srgbClr val="FF726D"/>
                </a:solidFill>
                <a:latin typeface="Inconsolata"/>
                <a:ea typeface="Inconsolata"/>
              </a:rPr>
              <a:t> e </a:t>
            </a:r>
            <a:r>
              <a:rPr lang="en-US" sz="3480" b="1" spc="-1" dirty="0" err="1">
                <a:solidFill>
                  <a:srgbClr val="FF726D"/>
                </a:solidFill>
                <a:latin typeface="Inconsolata"/>
                <a:ea typeface="Inconsolata"/>
              </a:rPr>
              <a:t>Análise</a:t>
            </a:r>
            <a:endParaRPr lang="en-GB" sz="3480" b="1" spc="-1" dirty="0">
              <a:solidFill>
                <a:srgbClr val="FF726D"/>
              </a:solidFill>
              <a:latin typeface="Inconsolata"/>
              <a:ea typeface="Inconsolata"/>
            </a:endParaRPr>
          </a:p>
        </p:txBody>
      </p:sp>
      <p:pic>
        <p:nvPicPr>
          <p:cNvPr id="91" name="Image 0" descr="preencoded.png"/>
          <p:cNvPicPr/>
          <p:nvPr/>
        </p:nvPicPr>
        <p:blipFill>
          <a:blip r:embed="rId3"/>
          <a:stretch/>
        </p:blipFill>
        <p:spPr>
          <a:xfrm>
            <a:off x="6370561" y="1375914"/>
            <a:ext cx="3567044" cy="3171246"/>
          </a:xfrm>
          <a:prstGeom prst="rect">
            <a:avLst/>
          </a:prstGeom>
          <a:ln>
            <a:noFill/>
          </a:ln>
        </p:spPr>
      </p:pic>
      <p:pic>
        <p:nvPicPr>
          <p:cNvPr id="92" name="Image 1" descr="preencoded.png"/>
          <p:cNvPicPr/>
          <p:nvPr/>
        </p:nvPicPr>
        <p:blipFill>
          <a:blip r:embed="rId4"/>
          <a:stretch/>
        </p:blipFill>
        <p:spPr>
          <a:xfrm>
            <a:off x="10181059" y="1375914"/>
            <a:ext cx="3476580" cy="3166560"/>
          </a:xfrm>
          <a:prstGeom prst="rect">
            <a:avLst/>
          </a:prstGeom>
          <a:ln>
            <a:noFill/>
          </a:ln>
        </p:spPr>
      </p:pic>
      <p:pic>
        <p:nvPicPr>
          <p:cNvPr id="93" name="Image 2" descr="preencoded.png"/>
          <p:cNvPicPr/>
          <p:nvPr/>
        </p:nvPicPr>
        <p:blipFill>
          <a:blip r:embed="rId5"/>
          <a:stretch/>
        </p:blipFill>
        <p:spPr>
          <a:xfrm>
            <a:off x="6370560" y="4779534"/>
            <a:ext cx="3567044" cy="3171246"/>
          </a:xfrm>
          <a:prstGeom prst="rect">
            <a:avLst/>
          </a:prstGeom>
          <a:ln>
            <a:noFill/>
          </a:ln>
        </p:spPr>
      </p:pic>
      <p:pic>
        <p:nvPicPr>
          <p:cNvPr id="94" name="Image 3" descr="preencoded.png"/>
          <p:cNvPicPr/>
          <p:nvPr/>
        </p:nvPicPr>
        <p:blipFill>
          <a:blip r:embed="rId6"/>
          <a:stretch/>
        </p:blipFill>
        <p:spPr>
          <a:xfrm>
            <a:off x="10195549" y="4766612"/>
            <a:ext cx="3476580" cy="3166560"/>
          </a:xfrm>
          <a:prstGeom prst="rect">
            <a:avLst/>
          </a:prstGeom>
          <a:ln>
            <a:noFill/>
          </a:ln>
        </p:spPr>
      </p:pic>
      <p:sp>
        <p:nvSpPr>
          <p:cNvPr id="95" name="CustomShape 5"/>
          <p:cNvSpPr/>
          <p:nvPr/>
        </p:nvSpPr>
        <p:spPr>
          <a:xfrm>
            <a:off x="639360" y="7405560"/>
            <a:ext cx="133509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86EE3381-0999-258F-9D32-F641E15717F4}"/>
              </a:ext>
            </a:extLst>
          </p:cNvPr>
          <p:cNvSpPr/>
          <p:nvPr/>
        </p:nvSpPr>
        <p:spPr>
          <a:xfrm rot="16200000">
            <a:off x="3844538" y="2183208"/>
            <a:ext cx="45719" cy="3175213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69AF269C-C5F1-5859-69BE-CE68D8B36191}"/>
              </a:ext>
            </a:extLst>
          </p:cNvPr>
          <p:cNvSpPr/>
          <p:nvPr/>
        </p:nvSpPr>
        <p:spPr>
          <a:xfrm rot="16200000">
            <a:off x="2487794" y="3270474"/>
            <a:ext cx="741405" cy="45721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6" name="Shape 6">
            <a:extLst>
              <a:ext uri="{FF2B5EF4-FFF2-40B4-BE49-F238E27FC236}">
                <a16:creationId xmlns:a16="http://schemas.microsoft.com/office/drawing/2014/main" id="{51459C49-CEA4-529F-8BA1-40013785154A}"/>
              </a:ext>
            </a:extLst>
          </p:cNvPr>
          <p:cNvSpPr/>
          <p:nvPr/>
        </p:nvSpPr>
        <p:spPr>
          <a:xfrm>
            <a:off x="2585725" y="3490123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08502017-F0E9-F2D2-9909-F7A216045365}"/>
              </a:ext>
            </a:extLst>
          </p:cNvPr>
          <p:cNvSpPr/>
          <p:nvPr/>
        </p:nvSpPr>
        <p:spPr>
          <a:xfrm>
            <a:off x="2751817" y="3523215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18" name="Shape 9">
            <a:extLst>
              <a:ext uri="{FF2B5EF4-FFF2-40B4-BE49-F238E27FC236}">
                <a16:creationId xmlns:a16="http://schemas.microsoft.com/office/drawing/2014/main" id="{D3C9D1EF-0D10-2EA4-6922-3454FA5B2FCE}"/>
              </a:ext>
            </a:extLst>
          </p:cNvPr>
          <p:cNvSpPr/>
          <p:nvPr/>
        </p:nvSpPr>
        <p:spPr>
          <a:xfrm>
            <a:off x="4102131" y="3748506"/>
            <a:ext cx="777597" cy="15128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9" name="Shape 10">
            <a:extLst>
              <a:ext uri="{FF2B5EF4-FFF2-40B4-BE49-F238E27FC236}">
                <a16:creationId xmlns:a16="http://schemas.microsoft.com/office/drawing/2014/main" id="{DBA29046-D0B2-A3BE-7004-1B7518EF96F4}"/>
              </a:ext>
            </a:extLst>
          </p:cNvPr>
          <p:cNvSpPr/>
          <p:nvPr/>
        </p:nvSpPr>
        <p:spPr>
          <a:xfrm>
            <a:off x="3602187" y="3492601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74CAAA6B-956F-EE11-64E8-4A9C4B910A82}"/>
              </a:ext>
            </a:extLst>
          </p:cNvPr>
          <p:cNvSpPr/>
          <p:nvPr/>
        </p:nvSpPr>
        <p:spPr>
          <a:xfrm>
            <a:off x="3768279" y="3525694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7F8B6AFD-3C3F-4C54-AFFC-11E797BA2F12}"/>
              </a:ext>
            </a:extLst>
          </p:cNvPr>
          <p:cNvSpPr/>
          <p:nvPr/>
        </p:nvSpPr>
        <p:spPr>
          <a:xfrm rot="16200000">
            <a:off x="4652616" y="3515044"/>
            <a:ext cx="499944" cy="45719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2" name="Shape 14">
            <a:extLst>
              <a:ext uri="{FF2B5EF4-FFF2-40B4-BE49-F238E27FC236}">
                <a16:creationId xmlns:a16="http://schemas.microsoft.com/office/drawing/2014/main" id="{73739335-0916-B85B-8309-6930705668E3}"/>
              </a:ext>
            </a:extLst>
          </p:cNvPr>
          <p:cNvSpPr/>
          <p:nvPr/>
        </p:nvSpPr>
        <p:spPr>
          <a:xfrm>
            <a:off x="4623239" y="3515420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F711DDB9-A02F-BE9A-8CE4-3B45D9E0E241}"/>
              </a:ext>
            </a:extLst>
          </p:cNvPr>
          <p:cNvSpPr/>
          <p:nvPr/>
        </p:nvSpPr>
        <p:spPr>
          <a:xfrm>
            <a:off x="4789331" y="3548512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E501BA6-722B-8AD2-7631-26700C033938}"/>
              </a:ext>
            </a:extLst>
          </p:cNvPr>
          <p:cNvSpPr/>
          <p:nvPr/>
        </p:nvSpPr>
        <p:spPr>
          <a:xfrm>
            <a:off x="1977927" y="2108891"/>
            <a:ext cx="2009182" cy="615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Dividir os registos em 5 e 15 min por eixo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8D48190-059C-7D3E-8F0A-D89540C700D5}"/>
              </a:ext>
            </a:extLst>
          </p:cNvPr>
          <p:cNvSpPr/>
          <p:nvPr/>
        </p:nvSpPr>
        <p:spPr>
          <a:xfrm>
            <a:off x="4054419" y="2660407"/>
            <a:ext cx="1902502" cy="580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Fazer as tabelas e os gráficos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E9D4812-AABA-F469-E91C-1E27847E79DB}"/>
              </a:ext>
            </a:extLst>
          </p:cNvPr>
          <p:cNvSpPr/>
          <p:nvPr/>
        </p:nvSpPr>
        <p:spPr>
          <a:xfrm>
            <a:off x="2932232" y="4553880"/>
            <a:ext cx="1902502" cy="580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Fazer o </a:t>
            </a:r>
            <a:r>
              <a:rPr lang="pt-PT" i="1" dirty="0" err="1"/>
              <a:t>downsample</a:t>
            </a:r>
            <a:r>
              <a:rPr lang="pt-PT" dirty="0"/>
              <a:t> para 15 min e 1h</a:t>
            </a:r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A02D57E7-4339-C1BD-71AB-A567A81AAF11}"/>
              </a:ext>
            </a:extLst>
          </p:cNvPr>
          <p:cNvSpPr/>
          <p:nvPr/>
        </p:nvSpPr>
        <p:spPr>
          <a:xfrm>
            <a:off x="217315" y="3178223"/>
            <a:ext cx="1783080" cy="1155694"/>
          </a:xfrm>
          <a:prstGeom prst="rightArrow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Registos</a:t>
            </a:r>
          </a:p>
          <a:p>
            <a:pPr algn="ctr"/>
            <a:r>
              <a:rPr lang="pt-PT" dirty="0"/>
              <a:t>Móveis</a:t>
            </a:r>
          </a:p>
        </p:txBody>
      </p:sp>
      <p:sp>
        <p:nvSpPr>
          <p:cNvPr id="62" name="Text 7">
            <a:extLst>
              <a:ext uri="{FF2B5EF4-FFF2-40B4-BE49-F238E27FC236}">
                <a16:creationId xmlns:a16="http://schemas.microsoft.com/office/drawing/2014/main" id="{FD539D60-BC05-633C-1C1A-EC20912845FA}"/>
              </a:ext>
            </a:extLst>
          </p:cNvPr>
          <p:cNvSpPr/>
          <p:nvPr/>
        </p:nvSpPr>
        <p:spPr>
          <a:xfrm>
            <a:off x="2697209" y="650887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endParaRPr lang="en-US" sz="2624" dirty="0"/>
          </a:p>
        </p:txBody>
      </p:sp>
      <p:sp>
        <p:nvSpPr>
          <p:cNvPr id="66" name="Text 15">
            <a:extLst>
              <a:ext uri="{FF2B5EF4-FFF2-40B4-BE49-F238E27FC236}">
                <a16:creationId xmlns:a16="http://schemas.microsoft.com/office/drawing/2014/main" id="{068599B8-5D2C-2DDD-1B19-904EC1AF632C}"/>
              </a:ext>
            </a:extLst>
          </p:cNvPr>
          <p:cNvSpPr/>
          <p:nvPr/>
        </p:nvSpPr>
        <p:spPr>
          <a:xfrm>
            <a:off x="4818483" y="6573154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endParaRPr lang="en-US" sz="2624" dirty="0"/>
          </a:p>
        </p:txBody>
      </p:sp>
      <p:sp>
        <p:nvSpPr>
          <p:cNvPr id="68" name="Shape 4">
            <a:extLst>
              <a:ext uri="{FF2B5EF4-FFF2-40B4-BE49-F238E27FC236}">
                <a16:creationId xmlns:a16="http://schemas.microsoft.com/office/drawing/2014/main" id="{2F9C63F6-9049-3CCE-B552-37D006C5D941}"/>
              </a:ext>
            </a:extLst>
          </p:cNvPr>
          <p:cNvSpPr/>
          <p:nvPr/>
        </p:nvSpPr>
        <p:spPr>
          <a:xfrm rot="16200000">
            <a:off x="3829239" y="5478633"/>
            <a:ext cx="45719" cy="3175213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69" name="Shape 6">
            <a:extLst>
              <a:ext uri="{FF2B5EF4-FFF2-40B4-BE49-F238E27FC236}">
                <a16:creationId xmlns:a16="http://schemas.microsoft.com/office/drawing/2014/main" id="{91F8FA55-F049-98AE-3F60-EE14E8233CA6}"/>
              </a:ext>
            </a:extLst>
          </p:cNvPr>
          <p:cNvSpPr/>
          <p:nvPr/>
        </p:nvSpPr>
        <p:spPr>
          <a:xfrm>
            <a:off x="2585725" y="6795246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70" name="Text 7">
            <a:extLst>
              <a:ext uri="{FF2B5EF4-FFF2-40B4-BE49-F238E27FC236}">
                <a16:creationId xmlns:a16="http://schemas.microsoft.com/office/drawing/2014/main" id="{76CA3970-56F8-8ECE-99F5-BEF0A333DE5C}"/>
              </a:ext>
            </a:extLst>
          </p:cNvPr>
          <p:cNvSpPr/>
          <p:nvPr/>
        </p:nvSpPr>
        <p:spPr>
          <a:xfrm>
            <a:off x="2751817" y="6828338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1" name="Shape 10">
            <a:extLst>
              <a:ext uri="{FF2B5EF4-FFF2-40B4-BE49-F238E27FC236}">
                <a16:creationId xmlns:a16="http://schemas.microsoft.com/office/drawing/2014/main" id="{4CFE1AE2-E7EE-D467-AE54-B6C243FCF41E}"/>
              </a:ext>
            </a:extLst>
          </p:cNvPr>
          <p:cNvSpPr/>
          <p:nvPr/>
        </p:nvSpPr>
        <p:spPr>
          <a:xfrm>
            <a:off x="3602187" y="6812377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72" name="Text 11">
            <a:extLst>
              <a:ext uri="{FF2B5EF4-FFF2-40B4-BE49-F238E27FC236}">
                <a16:creationId xmlns:a16="http://schemas.microsoft.com/office/drawing/2014/main" id="{5D9413EE-B701-A1EE-4758-72D00045E1E3}"/>
              </a:ext>
            </a:extLst>
          </p:cNvPr>
          <p:cNvSpPr/>
          <p:nvPr/>
        </p:nvSpPr>
        <p:spPr>
          <a:xfrm>
            <a:off x="3768279" y="684547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73" name="Shape 14">
            <a:extLst>
              <a:ext uri="{FF2B5EF4-FFF2-40B4-BE49-F238E27FC236}">
                <a16:creationId xmlns:a16="http://schemas.microsoft.com/office/drawing/2014/main" id="{22526811-F6F5-0E13-C160-63AE739F8004}"/>
              </a:ext>
            </a:extLst>
          </p:cNvPr>
          <p:cNvSpPr/>
          <p:nvPr/>
        </p:nvSpPr>
        <p:spPr>
          <a:xfrm>
            <a:off x="4616802" y="6822946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74" name="Text 15">
            <a:extLst>
              <a:ext uri="{FF2B5EF4-FFF2-40B4-BE49-F238E27FC236}">
                <a16:creationId xmlns:a16="http://schemas.microsoft.com/office/drawing/2014/main" id="{F1492D5F-6E19-F285-E70A-283D2252684F}"/>
              </a:ext>
            </a:extLst>
          </p:cNvPr>
          <p:cNvSpPr/>
          <p:nvPr/>
        </p:nvSpPr>
        <p:spPr>
          <a:xfrm>
            <a:off x="4782894" y="6856038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42EC9329-DAEC-D397-CD1A-603169D8C7D4}"/>
              </a:ext>
            </a:extLst>
          </p:cNvPr>
          <p:cNvSpPr/>
          <p:nvPr/>
        </p:nvSpPr>
        <p:spPr>
          <a:xfrm>
            <a:off x="1837409" y="5874237"/>
            <a:ext cx="1987580" cy="392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Remover</a:t>
            </a:r>
          </a:p>
          <a:p>
            <a:pPr algn="ctr"/>
            <a:r>
              <a:rPr lang="pt-PT" dirty="0"/>
              <a:t>duplicados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07CB7569-2EE4-6D98-EE06-76D099A5CE05}"/>
              </a:ext>
            </a:extLst>
          </p:cNvPr>
          <p:cNvSpPr/>
          <p:nvPr/>
        </p:nvSpPr>
        <p:spPr>
          <a:xfrm>
            <a:off x="2889921" y="7707466"/>
            <a:ext cx="1977390" cy="378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Remover valores nulos e negativos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81941098-DC2E-DC2B-10CC-DF38EA8B377F}"/>
              </a:ext>
            </a:extLst>
          </p:cNvPr>
          <p:cNvSpPr/>
          <p:nvPr/>
        </p:nvSpPr>
        <p:spPr>
          <a:xfrm>
            <a:off x="3931658" y="5827370"/>
            <a:ext cx="1987580" cy="5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Fazer as tabelas e os gráficos</a:t>
            </a:r>
          </a:p>
        </p:txBody>
      </p:sp>
      <p:sp>
        <p:nvSpPr>
          <p:cNvPr id="81" name="Seta: Para a Direita 80">
            <a:extLst>
              <a:ext uri="{FF2B5EF4-FFF2-40B4-BE49-F238E27FC236}">
                <a16:creationId xmlns:a16="http://schemas.microsoft.com/office/drawing/2014/main" id="{5F45493A-1DBB-C14A-6026-80B25D11BF56}"/>
              </a:ext>
            </a:extLst>
          </p:cNvPr>
          <p:cNvSpPr/>
          <p:nvPr/>
        </p:nvSpPr>
        <p:spPr>
          <a:xfrm>
            <a:off x="255751" y="6477373"/>
            <a:ext cx="1783080" cy="1155694"/>
          </a:xfrm>
          <a:prstGeom prst="rightArrow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Registos</a:t>
            </a:r>
          </a:p>
          <a:p>
            <a:pPr algn="ctr"/>
            <a:r>
              <a:rPr lang="pt-PT" dirty="0"/>
              <a:t>IPMA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24D314-1C41-3495-AD93-5495258130CD}"/>
              </a:ext>
            </a:extLst>
          </p:cNvPr>
          <p:cNvSpPr/>
          <p:nvPr/>
        </p:nvSpPr>
        <p:spPr>
          <a:xfrm>
            <a:off x="13923755" y="7555687"/>
            <a:ext cx="451322" cy="452572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00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01" name="CustomShape 3"/>
          <p:cNvSpPr/>
          <p:nvPr/>
        </p:nvSpPr>
        <p:spPr>
          <a:xfrm>
            <a:off x="583200" y="541440"/>
            <a:ext cx="3962160" cy="50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980"/>
              </a:lnSpc>
              <a:tabLst>
                <a:tab pos="0" algn="l"/>
              </a:tabLst>
            </a:pPr>
            <a:r>
              <a:rPr lang="en-US" sz="306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Análise Exploratória</a:t>
            </a:r>
            <a:endParaRPr lang="en-GB" sz="3060" b="0" strike="noStrike" spc="-1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583200" y="1382760"/>
            <a:ext cx="13463640" cy="55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205"/>
              </a:lnSpc>
              <a:tabLst>
                <a:tab pos="0" algn="l"/>
              </a:tabLst>
            </a:pPr>
            <a:r>
              <a:rPr lang="en-US" sz="1230" b="0" strike="noStrike" spc="-1">
                <a:solidFill>
                  <a:srgbClr val="DAD1E6"/>
                </a:solidFill>
                <a:latin typeface="Fira Sans"/>
                <a:ea typeface="Fira Sans"/>
              </a:rPr>
              <a:t>Ao analisar o conjunto de dados, é possível extrair informações valiosas sobre o volume total de entradas e saídas, padrões de tráfego de pontos de entrada e saída individuais dos 11 eixos e flutuações ao longo do dia e a influência de fatores externos, como ser fim de semana, feriado ou dia de chuva, afeta o volume nas horas de ponta.</a:t>
            </a:r>
            <a:endParaRPr lang="en-GB" sz="1230" b="0" strike="noStrike" spc="-1"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738720" y="2254320"/>
            <a:ext cx="1816200" cy="3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387"/>
              </a:lnSpc>
              <a:tabLst>
                <a:tab pos="0" algn="l"/>
              </a:tabLst>
            </a:pPr>
            <a:r>
              <a:rPr lang="en-US" sz="184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Questão </a:t>
            </a:r>
            <a:endParaRPr lang="en-GB" sz="1840" b="0" strike="noStrike" spc="-1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2873880" y="2254320"/>
            <a:ext cx="1866240" cy="3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387"/>
              </a:lnSpc>
              <a:tabLst>
                <a:tab pos="0" algn="l"/>
              </a:tabLst>
            </a:pPr>
            <a:r>
              <a:rPr lang="en-US" sz="184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Observação</a:t>
            </a:r>
            <a:endParaRPr lang="en-GB" sz="1840" b="0" strike="noStrike" spc="-1">
              <a:latin typeface="Arial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583200" y="2678760"/>
            <a:ext cx="13463640" cy="4948560"/>
          </a:xfrm>
          <a:prstGeom prst="rect">
            <a:avLst/>
          </a:prstGeom>
          <a:solidFill>
            <a:srgbClr val="3121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06" name="CustomShape 8"/>
          <p:cNvSpPr/>
          <p:nvPr/>
        </p:nvSpPr>
        <p:spPr>
          <a:xfrm>
            <a:off x="738720" y="2801880"/>
            <a:ext cx="1816200" cy="88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1763"/>
              </a:lnSpc>
              <a:tabLst>
                <a:tab pos="0" algn="l"/>
              </a:tabLst>
            </a:pPr>
            <a:r>
              <a:rPr lang="en-US" sz="980" b="0" strike="noStrike" spc="-1">
                <a:solidFill>
                  <a:srgbClr val="DAD1E6"/>
                </a:solidFill>
                <a:latin typeface="Fira Sans"/>
                <a:ea typeface="Fira Sans"/>
              </a:rPr>
              <a:t>Caraterizar o volume total de entradas e saídas da cidade durante o período das horas de ponta</a:t>
            </a:r>
            <a:endParaRPr lang="en-GB" sz="980" b="0" strike="noStrike" spc="-1">
              <a:latin typeface="Arial"/>
            </a:endParaRPr>
          </a:p>
        </p:txBody>
      </p:sp>
      <p:sp>
        <p:nvSpPr>
          <p:cNvPr id="107" name="CustomShape 9"/>
          <p:cNvSpPr/>
          <p:nvPr/>
        </p:nvSpPr>
        <p:spPr>
          <a:xfrm>
            <a:off x="2873880" y="2801880"/>
            <a:ext cx="110174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1763"/>
              </a:lnSpc>
              <a:tabLst>
                <a:tab pos="0" algn="l"/>
              </a:tabLst>
            </a:pPr>
            <a:r>
              <a:rPr lang="en-US" sz="980" b="0" strike="noStrike" spc="-1">
                <a:solidFill>
                  <a:srgbClr val="DAD1E6"/>
                </a:solidFill>
                <a:latin typeface="Fira Sans"/>
                <a:ea typeface="Fira Sans"/>
              </a:rPr>
              <a:t>Houve uma quantidade semelhante de tráfego durante o horário de pico da manhã e da tarde, entre Setembro e Novembro de 2021 e 2022. No entanto, em Dezembro de 2022, ocorreu um aumento notável de tráfego no período, quase 3 vezes mais, no horário de pico da manhã, em relação a Dezembro de 2021.</a:t>
            </a:r>
            <a:endParaRPr lang="en-GB" sz="980" b="0" strike="noStrike" spc="-1">
              <a:latin typeface="Arial"/>
            </a:endParaRPr>
          </a:p>
        </p:txBody>
      </p:sp>
      <p:pic>
        <p:nvPicPr>
          <p:cNvPr id="3" name="Imagem 2" descr="Uma imagem com texto, captura de ecrã, Gráfico, diagrama&#10;&#10;Descrição gerada automaticamente">
            <a:extLst>
              <a:ext uri="{FF2B5EF4-FFF2-40B4-BE49-F238E27FC236}">
                <a16:creationId xmlns:a16="http://schemas.microsoft.com/office/drawing/2014/main" id="{1BBE10F5-345F-E222-9CB0-875784A9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05" y="3370583"/>
            <a:ext cx="6475229" cy="406369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2479F47-DBEC-EBAE-5742-888982853073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12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13" name="CustomShape 3"/>
          <p:cNvSpPr/>
          <p:nvPr/>
        </p:nvSpPr>
        <p:spPr>
          <a:xfrm>
            <a:off x="650520" y="594360"/>
            <a:ext cx="4419360" cy="55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439"/>
              </a:lnSpc>
              <a:tabLst>
                <a:tab pos="0" algn="l"/>
              </a:tabLst>
            </a:pPr>
            <a:r>
              <a:rPr lang="en-US" sz="342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Análise Exploratória</a:t>
            </a:r>
            <a:endParaRPr lang="en-GB" sz="3420" b="0" strike="noStrike" spc="-1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824040" y="1669680"/>
            <a:ext cx="1777320" cy="33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665"/>
              </a:lnSpc>
              <a:tabLst>
                <a:tab pos="0" algn="l"/>
              </a:tabLst>
            </a:pPr>
            <a:r>
              <a:rPr lang="en-US" sz="205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Questão</a:t>
            </a:r>
            <a:endParaRPr lang="en-GB" sz="2050" b="0" strike="noStrike" spc="-1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2956680" y="1669680"/>
            <a:ext cx="2081880" cy="33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665"/>
              </a:lnSpc>
              <a:tabLst>
                <a:tab pos="0" algn="l"/>
              </a:tabLst>
            </a:pPr>
            <a:r>
              <a:rPr lang="en-US" sz="205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Observação</a:t>
            </a:r>
            <a:endParaRPr lang="en-GB" sz="2050" b="0" strike="noStrike" spc="-1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650520" y="2142000"/>
            <a:ext cx="13328640" cy="5432040"/>
          </a:xfrm>
          <a:prstGeom prst="rect">
            <a:avLst/>
          </a:prstGeom>
          <a:solidFill>
            <a:srgbClr val="3121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17" name="CustomShape 7"/>
          <p:cNvSpPr/>
          <p:nvPr/>
        </p:nvSpPr>
        <p:spPr>
          <a:xfrm>
            <a:off x="824040" y="2278800"/>
            <a:ext cx="1777320" cy="148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1967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DAD1E6"/>
                </a:solidFill>
                <a:latin typeface="Fira Sans"/>
                <a:ea typeface="Fira Sans"/>
              </a:rPr>
              <a:t>Caraterizar o volume total de entradas e saídas da cidade durante o período das horas de ponta para cada um dos 11 pontos de entrada e saída</a:t>
            </a:r>
            <a:endParaRPr lang="en-GB" sz="1100" b="0" strike="noStrike" spc="-1">
              <a:latin typeface="Arial"/>
            </a:endParaRPr>
          </a:p>
        </p:txBody>
      </p:sp>
      <p:sp>
        <p:nvSpPr>
          <p:cNvPr id="118" name="CustomShape 8"/>
          <p:cNvSpPr/>
          <p:nvPr/>
        </p:nvSpPr>
        <p:spPr>
          <a:xfrm>
            <a:off x="2956680" y="2278800"/>
            <a:ext cx="10849320" cy="123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1967"/>
              </a:lnSpc>
              <a:tabLst>
                <a:tab pos="0" algn="l"/>
              </a:tabLst>
            </a:pP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Os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gráficos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mostram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uma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evolução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significativa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nas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entradas e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saídas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da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cidade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nomeadamente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nos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pontos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A1, A5, IC19, IC2 e N117.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Estas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zonas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registam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elevados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volumes de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tráfego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sobretudo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nas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horas de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ponta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da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manhã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e da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tarde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. De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manhã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registam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-se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cerca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1.100.000 entradas,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enquanto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à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tarde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se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verifica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uma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quebra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significativa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para 60.000 entradas </a:t>
            </a:r>
            <a:r>
              <a:rPr lang="en-US" sz="110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às</a:t>
            </a:r>
            <a:r>
              <a:rPr lang="en-US" sz="110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20 horas.</a:t>
            </a:r>
            <a:endParaRPr lang="en-GB" sz="1100" b="0" strike="noStrike" spc="-1" dirty="0">
              <a:latin typeface="Arial"/>
            </a:endParaRPr>
          </a:p>
        </p:txBody>
      </p:sp>
      <p:pic>
        <p:nvPicPr>
          <p:cNvPr id="4" name="Imagem 3" descr="Uma imagem com captura de ecrã, texto, diagrama, Saturação de cores&#10;&#10;Descrição gerada automaticamente">
            <a:extLst>
              <a:ext uri="{FF2B5EF4-FFF2-40B4-BE49-F238E27FC236}">
                <a16:creationId xmlns:a16="http://schemas.microsoft.com/office/drawing/2014/main" id="{B59141A6-3C86-47EF-3F3A-CCEBE553D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34" y="3518280"/>
            <a:ext cx="7098412" cy="353015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2D103B2-BAE6-10E1-B89F-A03690A8A63D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3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4" name="CustomShape 3"/>
          <p:cNvSpPr/>
          <p:nvPr/>
        </p:nvSpPr>
        <p:spPr>
          <a:xfrm>
            <a:off x="697680" y="638280"/>
            <a:ext cx="4723920" cy="59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762"/>
              </a:lnSpc>
              <a:tabLst>
                <a:tab pos="0" algn="l"/>
              </a:tabLst>
            </a:pPr>
            <a:r>
              <a:rPr lang="en-US" sz="3659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Análise Exploratória</a:t>
            </a:r>
            <a:endParaRPr lang="en-GB" sz="3659" b="0" strike="noStrike" spc="-1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883440" y="1790280"/>
            <a:ext cx="170568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Questão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2969280" y="1790280"/>
            <a:ext cx="223200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Observação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697680" y="2296440"/>
            <a:ext cx="13235040" cy="5234040"/>
          </a:xfrm>
          <a:prstGeom prst="rect">
            <a:avLst/>
          </a:prstGeom>
          <a:solidFill>
            <a:srgbClr val="3121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8" name="CustomShape 7"/>
          <p:cNvSpPr/>
          <p:nvPr/>
        </p:nvSpPr>
        <p:spPr>
          <a:xfrm>
            <a:off x="883440" y="2442600"/>
            <a:ext cx="1705680" cy="53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109"/>
              </a:lnSpc>
              <a:tabLst>
                <a:tab pos="0" algn="l"/>
              </a:tabLst>
            </a:pPr>
            <a:r>
              <a:rPr lang="en-US" sz="1170" b="0" strike="noStrike" spc="-1">
                <a:solidFill>
                  <a:srgbClr val="DAD1E6"/>
                </a:solidFill>
                <a:latin typeface="Fira Sans"/>
                <a:ea typeface="Fira Sans"/>
              </a:rPr>
              <a:t>Comparar com outros períodos do dia</a:t>
            </a:r>
            <a:endParaRPr lang="en-GB" sz="1170" b="0" strike="noStrike" spc="-1"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2969280" y="2442600"/>
            <a:ext cx="10777320" cy="159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109"/>
              </a:lnSpc>
              <a:tabLst>
                <a:tab pos="0" algn="l"/>
              </a:tabLst>
            </a:pP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Esta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análise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foi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realizada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com base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nas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entradas,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uma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vez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que entradas e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saídas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apresentam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valores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semelhantes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.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Foram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selecionados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três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períodos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para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comparação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com as horas de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pico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do dia. No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período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da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noite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(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representado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pelos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números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1 e 2), o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tráfego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à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meia-noite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corresponde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a 30% do volume da hora de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maior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tráfego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uma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diferença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70%.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Às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3 da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manhã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o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tráfego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é de 15% do volume da hora de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maior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tráfego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uma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diferença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85%. No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período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da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tarde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(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número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3 e hora 14), o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tráfego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representa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41% do volume da hora de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maior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tráfego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uma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</a:t>
            </a:r>
            <a:r>
              <a:rPr lang="en-US" sz="1170" b="0" strike="noStrike" spc="-1" dirty="0" err="1">
                <a:solidFill>
                  <a:srgbClr val="DAD1E6"/>
                </a:solidFill>
                <a:latin typeface="Fira Sans"/>
                <a:ea typeface="Fira Sans"/>
              </a:rPr>
              <a:t>diferença</a:t>
            </a:r>
            <a:r>
              <a:rPr lang="en-US" sz="1170" b="0" strike="noStrike" spc="-1" dirty="0">
                <a:solidFill>
                  <a:srgbClr val="DAD1E6"/>
                </a:solidFill>
                <a:latin typeface="Fira Sans"/>
                <a:ea typeface="Fira Sans"/>
              </a:rPr>
              <a:t> de 59%. </a:t>
            </a:r>
            <a:endParaRPr lang="en-GB" sz="1170" b="0" strike="noStrike" spc="-1" dirty="0">
              <a:latin typeface="Arial"/>
            </a:endParaRPr>
          </a:p>
        </p:txBody>
      </p:sp>
      <p:pic>
        <p:nvPicPr>
          <p:cNvPr id="130" name="Image 0" descr="preencoded.png"/>
          <p:cNvPicPr/>
          <p:nvPr/>
        </p:nvPicPr>
        <p:blipFill>
          <a:blip r:embed="rId3"/>
          <a:stretch/>
        </p:blipFill>
        <p:spPr>
          <a:xfrm>
            <a:off x="5108400" y="4176360"/>
            <a:ext cx="6499080" cy="3207960"/>
          </a:xfrm>
          <a:prstGeom prst="rect">
            <a:avLst/>
          </a:prstGeom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2C6D46-1263-3E54-8AF1-9F21E572528C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4630040" cy="816876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32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 dirty="0"/>
          </a:p>
        </p:txBody>
      </p:sp>
      <p:sp>
        <p:nvSpPr>
          <p:cNvPr id="133" name="CustomShape 3"/>
          <p:cNvSpPr/>
          <p:nvPr/>
        </p:nvSpPr>
        <p:spPr>
          <a:xfrm>
            <a:off x="755640" y="550080"/>
            <a:ext cx="5028840" cy="64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156"/>
              </a:lnSpc>
              <a:tabLst>
                <a:tab pos="0" algn="l"/>
              </a:tabLst>
            </a:pPr>
            <a:r>
              <a:rPr lang="en-US" sz="397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Análise Exploratória</a:t>
            </a:r>
            <a:endParaRPr lang="en-GB" sz="3970" b="0" strike="noStrike" spc="-1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956880" y="1797480"/>
            <a:ext cx="1686600" cy="38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093"/>
              </a:lnSpc>
              <a:tabLst>
                <a:tab pos="0" algn="l"/>
              </a:tabLst>
            </a:pPr>
            <a:r>
              <a:rPr lang="en-US" sz="238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Questão</a:t>
            </a:r>
            <a:endParaRPr lang="en-GB" sz="2380" b="0" strike="noStrike" spc="-1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3054600" y="1797480"/>
            <a:ext cx="2417400" cy="38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3093"/>
              </a:lnSpc>
              <a:tabLst>
                <a:tab pos="0" algn="l"/>
              </a:tabLst>
            </a:pPr>
            <a:r>
              <a:rPr lang="en-US" sz="2380" b="1" strike="noStrike" spc="-1">
                <a:solidFill>
                  <a:srgbClr val="FF726D"/>
                </a:solidFill>
                <a:latin typeface="Inconsolata"/>
                <a:ea typeface="Inconsolata"/>
              </a:rPr>
              <a:t>Observação</a:t>
            </a:r>
            <a:endParaRPr lang="en-GB" sz="2380" b="0" strike="noStrike" spc="-1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755640" y="2345040"/>
            <a:ext cx="13118760" cy="5279400"/>
          </a:xfrm>
          <a:prstGeom prst="rect">
            <a:avLst/>
          </a:prstGeom>
          <a:solidFill>
            <a:srgbClr val="3121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37" name="CustomShape 7"/>
          <p:cNvSpPr/>
          <p:nvPr/>
        </p:nvSpPr>
        <p:spPr>
          <a:xfrm>
            <a:off x="956880" y="2502360"/>
            <a:ext cx="168660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285"/>
              </a:lnSpc>
              <a:tabLst>
                <a:tab pos="0" algn="l"/>
              </a:tabLst>
            </a:pPr>
            <a:r>
              <a:rPr lang="en-US" sz="1270" b="0" strike="noStrike" spc="-1">
                <a:solidFill>
                  <a:srgbClr val="DAD1E6"/>
                </a:solidFill>
                <a:latin typeface="Fira Sans"/>
                <a:ea typeface="Fira Sans"/>
              </a:rPr>
              <a:t>Relacionar variáveis como os períodos de aulas ou férias e a existência de pluviosidade</a:t>
            </a:r>
            <a:endParaRPr lang="en-GB" sz="1270" b="0" strike="noStrike" spc="-1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3054600" y="2502360"/>
            <a:ext cx="1061820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285"/>
              </a:lnSpc>
              <a:tabLst>
                <a:tab pos="0" algn="l"/>
              </a:tabLst>
            </a:pPr>
            <a:r>
              <a:rPr lang="en-US" sz="1270" b="0" strike="noStrike" spc="-1">
                <a:solidFill>
                  <a:srgbClr val="DAD1E6"/>
                </a:solidFill>
                <a:latin typeface="Fira Sans"/>
                <a:ea typeface="Fira Sans"/>
              </a:rPr>
              <a:t>Existem apenas 35 dias de dados de precipitação em comparação com 406 dias letivos, o que torna a interpretação dos dados questionável. Além disso, os dados não distinguem entre chuva contínua e aguaceiros de chuva, que podem ter impactos diferentes. Apesar destas limitações, pode observar-se no gráfico que há congestionamento quando chove, embora seja difícil tirar uma conclusão definitiva devido à insuficiência de dados.</a:t>
            </a:r>
            <a:endParaRPr lang="en-GB" sz="1270" b="0" strike="noStrike" spc="-1">
              <a:latin typeface="Arial"/>
            </a:endParaRPr>
          </a:p>
        </p:txBody>
      </p:sp>
      <p:pic>
        <p:nvPicPr>
          <p:cNvPr id="139" name="Image 0" descr="preencoded.png"/>
          <p:cNvPicPr/>
          <p:nvPr/>
        </p:nvPicPr>
        <p:blipFill>
          <a:blip r:embed="rId3"/>
          <a:stretch/>
        </p:blipFill>
        <p:spPr>
          <a:xfrm>
            <a:off x="4963680" y="3804480"/>
            <a:ext cx="6800040" cy="3662280"/>
          </a:xfrm>
          <a:prstGeom prst="rect">
            <a:avLst/>
          </a:prstGeom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D4985E8-C669-CFB6-6400-5DB6C0A3D551}"/>
              </a:ext>
            </a:extLst>
          </p:cNvPr>
          <p:cNvSpPr/>
          <p:nvPr/>
        </p:nvSpPr>
        <p:spPr>
          <a:xfrm>
            <a:off x="14046840" y="7639830"/>
            <a:ext cx="480690" cy="480600"/>
          </a:xfrm>
          <a:prstGeom prst="rect">
            <a:avLst/>
          </a:prstGeom>
          <a:noFill/>
          <a:ln>
            <a:solidFill>
              <a:srgbClr val="E16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</TotalTime>
  <Words>1995</Words>
  <Application>Microsoft Office PowerPoint</Application>
  <PresentationFormat>Personalizados</PresentationFormat>
  <Paragraphs>203</Paragraphs>
  <Slides>20</Slides>
  <Notes>19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9" baseType="lpstr">
      <vt:lpstr>Arial</vt:lpstr>
      <vt:lpstr>Calibri</vt:lpstr>
      <vt:lpstr>Fira Sans</vt:lpstr>
      <vt:lpstr>Inconsolata</vt:lpstr>
      <vt:lpstr>Söhne</vt:lpstr>
      <vt:lpstr>Symbol</vt:lpstr>
      <vt:lpstr>Times New Roman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Ricardo J G F</cp:lastModifiedBy>
  <cp:revision>8</cp:revision>
  <dcterms:created xsi:type="dcterms:W3CDTF">2023-07-22T15:32:11Z</dcterms:created>
  <dcterms:modified xsi:type="dcterms:W3CDTF">2023-07-24T22:14:08Z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22</vt:i4>
  </property>
  <property fmtid="{D5CDD505-2E9C-101B-9397-08002B2CF9AE}" pid="9" name="PresentationFormat">
    <vt:lpwstr>Personalizados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